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notesMasterIdLst>
    <p:notesMasterId r:id="rId38"/>
  </p:notesMasterIdLst>
  <p:sldIdLst>
    <p:sldId id="259" r:id="rId2"/>
    <p:sldId id="260" r:id="rId3"/>
    <p:sldId id="280" r:id="rId4"/>
    <p:sldId id="271" r:id="rId5"/>
    <p:sldId id="313" r:id="rId6"/>
    <p:sldId id="307" r:id="rId7"/>
    <p:sldId id="302" r:id="rId8"/>
    <p:sldId id="303" r:id="rId9"/>
    <p:sldId id="261" r:id="rId10"/>
    <p:sldId id="274" r:id="rId11"/>
    <p:sldId id="314" r:id="rId12"/>
    <p:sldId id="296" r:id="rId13"/>
    <p:sldId id="264" r:id="rId14"/>
    <p:sldId id="270" r:id="rId15"/>
    <p:sldId id="315" r:id="rId16"/>
    <p:sldId id="325" r:id="rId17"/>
    <p:sldId id="263" r:id="rId18"/>
    <p:sldId id="316" r:id="rId19"/>
    <p:sldId id="324" r:id="rId20"/>
    <p:sldId id="317" r:id="rId21"/>
    <p:sldId id="320" r:id="rId22"/>
    <p:sldId id="321" r:id="rId23"/>
    <p:sldId id="286" r:id="rId24"/>
    <p:sldId id="290" r:id="rId25"/>
    <p:sldId id="292" r:id="rId26"/>
    <p:sldId id="291" r:id="rId27"/>
    <p:sldId id="301" r:id="rId28"/>
    <p:sldId id="287" r:id="rId29"/>
    <p:sldId id="305" r:id="rId30"/>
    <p:sldId id="304" r:id="rId31"/>
    <p:sldId id="306" r:id="rId32"/>
    <p:sldId id="318" r:id="rId33"/>
    <p:sldId id="323" r:id="rId34"/>
    <p:sldId id="319" r:id="rId35"/>
    <p:sldId id="268" r:id="rId36"/>
    <p:sldId id="322"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283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2F"/>
    <a:srgbClr val="01070B"/>
    <a:srgbClr val="F07A18"/>
    <a:srgbClr val="ACD4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76" autoAdjust="0"/>
    <p:restoredTop sz="94424" autoAdjust="0"/>
  </p:normalViewPr>
  <p:slideViewPr>
    <p:cSldViewPr snapToGrid="0" showGuides="1">
      <p:cViewPr>
        <p:scale>
          <a:sx n="60" d="100"/>
          <a:sy n="60" d="100"/>
        </p:scale>
        <p:origin x="-1548" y="-294"/>
      </p:cViewPr>
      <p:guideLst>
        <p:guide orient="horz" pos="2160"/>
        <p:guide pos="2835"/>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D33307-0A32-4388-85AC-E34C97EDEBD8}" type="datetimeFigureOut">
              <a:rPr kumimoji="1" lang="ja-JP" altLang="en-US" smtClean="0"/>
              <a:pPr/>
              <a:t>2015/9/3</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7A18BC-37A9-43AE-A0E3-AB50CD8BDD3B}" type="slidenum">
              <a:rPr kumimoji="1" lang="ja-JP" altLang="en-US" smtClean="0"/>
              <a:pPr/>
              <a:t>&lt;#&gt;</a:t>
            </a:fld>
            <a:endParaRPr kumimoji="1" lang="ja-JP" altLang="en-US"/>
          </a:p>
        </p:txBody>
      </p:sp>
    </p:spTree>
    <p:extLst>
      <p:ext uri="{BB962C8B-B14F-4D97-AF65-F5344CB8AC3E}">
        <p14:creationId xmlns:p14="http://schemas.microsoft.com/office/powerpoint/2010/main" xmlns="" val="33901101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pPr/>
              <a:t>1</a:t>
            </a:fld>
            <a:endParaRPr kumimoji="1" lang="ja-JP" altLang="en-US"/>
          </a:p>
        </p:txBody>
      </p:sp>
    </p:spTree>
    <p:extLst>
      <p:ext uri="{BB962C8B-B14F-4D97-AF65-F5344CB8AC3E}">
        <p14:creationId xmlns:p14="http://schemas.microsoft.com/office/powerpoint/2010/main" xmlns="" val="2640064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pPr/>
              <a:t>13</a:t>
            </a:fld>
            <a:endParaRPr kumimoji="1" lang="ja-JP" altLang="en-US"/>
          </a:p>
        </p:txBody>
      </p:sp>
    </p:spTree>
    <p:extLst>
      <p:ext uri="{BB962C8B-B14F-4D97-AF65-F5344CB8AC3E}">
        <p14:creationId xmlns:p14="http://schemas.microsoft.com/office/powerpoint/2010/main" xmlns="" val="29159223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solidFill>
                  <a:prstClr val="black"/>
                </a:solidFill>
              </a:rPr>
              <a:pPr/>
              <a:t>15</a:t>
            </a:fld>
            <a:endParaRPr kumimoji="1" lang="ja-JP" altLang="en-US">
              <a:solidFill>
                <a:prstClr val="black"/>
              </a:solidFill>
            </a:endParaRPr>
          </a:p>
        </p:txBody>
      </p:sp>
    </p:spTree>
    <p:extLst>
      <p:ext uri="{BB962C8B-B14F-4D97-AF65-F5344CB8AC3E}">
        <p14:creationId xmlns:p14="http://schemas.microsoft.com/office/powerpoint/2010/main" xmlns="" val="3983304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solidFill>
                  <a:prstClr val="black"/>
                </a:solidFill>
              </a:rPr>
              <a:pPr/>
              <a:t>18</a:t>
            </a:fld>
            <a:endParaRPr kumimoji="1" lang="ja-JP" altLang="en-US">
              <a:solidFill>
                <a:prstClr val="black"/>
              </a:solidFill>
            </a:endParaRPr>
          </a:p>
        </p:txBody>
      </p:sp>
    </p:spTree>
    <p:extLst>
      <p:ext uri="{BB962C8B-B14F-4D97-AF65-F5344CB8AC3E}">
        <p14:creationId xmlns:p14="http://schemas.microsoft.com/office/powerpoint/2010/main" xmlns="" val="2312935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solidFill>
                  <a:prstClr val="black"/>
                </a:solidFill>
              </a:rPr>
              <a:pPr/>
              <a:t>19</a:t>
            </a:fld>
            <a:endParaRPr kumimoji="1" lang="ja-JP" altLang="en-US">
              <a:solidFill>
                <a:prstClr val="black"/>
              </a:solidFill>
            </a:endParaRPr>
          </a:p>
        </p:txBody>
      </p:sp>
    </p:spTree>
    <p:extLst>
      <p:ext uri="{BB962C8B-B14F-4D97-AF65-F5344CB8AC3E}">
        <p14:creationId xmlns:p14="http://schemas.microsoft.com/office/powerpoint/2010/main" xmlns="" val="1269914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solidFill>
                  <a:prstClr val="black"/>
                </a:solidFill>
              </a:rPr>
              <a:pPr/>
              <a:t>20</a:t>
            </a:fld>
            <a:endParaRPr kumimoji="1" lang="ja-JP" altLang="en-US">
              <a:solidFill>
                <a:prstClr val="black"/>
              </a:solidFill>
            </a:endParaRPr>
          </a:p>
        </p:txBody>
      </p:sp>
    </p:spTree>
    <p:extLst>
      <p:ext uri="{BB962C8B-B14F-4D97-AF65-F5344CB8AC3E}">
        <p14:creationId xmlns:p14="http://schemas.microsoft.com/office/powerpoint/2010/main" xmlns="" val="25662998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21</a:t>
            </a:fld>
            <a:endParaRPr kumimoji="1" lang="ja-JP" altLang="en-US">
              <a:solidFill>
                <a:prstClr val="black"/>
              </a:solidFill>
            </a:endParaRPr>
          </a:p>
        </p:txBody>
      </p:sp>
    </p:spTree>
    <p:extLst>
      <p:ext uri="{BB962C8B-B14F-4D97-AF65-F5344CB8AC3E}">
        <p14:creationId xmlns:p14="http://schemas.microsoft.com/office/powerpoint/2010/main" xmlns="" val="3894484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22</a:t>
            </a:fld>
            <a:endParaRPr kumimoji="1" lang="ja-JP" altLang="en-US">
              <a:solidFill>
                <a:prstClr val="black"/>
              </a:solidFill>
            </a:endParaRPr>
          </a:p>
        </p:txBody>
      </p:sp>
    </p:spTree>
    <p:extLst>
      <p:ext uri="{BB962C8B-B14F-4D97-AF65-F5344CB8AC3E}">
        <p14:creationId xmlns:p14="http://schemas.microsoft.com/office/powerpoint/2010/main" xmlns="" val="3894731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緑がお役立ち情報で、オレンジが商品の主張</a:t>
            </a:r>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25</a:t>
            </a:fld>
            <a:endParaRPr kumimoji="1" lang="ja-JP" altLang="en-US">
              <a:solidFill>
                <a:prstClr val="black"/>
              </a:solidFill>
            </a:endParaRPr>
          </a:p>
        </p:txBody>
      </p:sp>
    </p:spTree>
    <p:extLst>
      <p:ext uri="{BB962C8B-B14F-4D97-AF65-F5344CB8AC3E}">
        <p14:creationId xmlns:p14="http://schemas.microsoft.com/office/powerpoint/2010/main" xmlns="" val="415390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２社を見比べてみます。緑がお役立ち情報で、オレンジが商品の主張</a:t>
            </a:r>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pPr/>
              <a:t>28</a:t>
            </a:fld>
            <a:endParaRPr kumimoji="1" lang="ja-JP" altLang="en-US"/>
          </a:p>
        </p:txBody>
      </p:sp>
    </p:spTree>
    <p:extLst>
      <p:ext uri="{BB962C8B-B14F-4D97-AF65-F5344CB8AC3E}">
        <p14:creationId xmlns:p14="http://schemas.microsoft.com/office/powerpoint/2010/main" xmlns="" val="8896512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29</a:t>
            </a:fld>
            <a:endParaRPr kumimoji="1" lang="ja-JP" altLang="en-US">
              <a:solidFill>
                <a:prstClr val="black"/>
              </a:solidFill>
            </a:endParaRPr>
          </a:p>
        </p:txBody>
      </p:sp>
    </p:spTree>
    <p:extLst>
      <p:ext uri="{BB962C8B-B14F-4D97-AF65-F5344CB8AC3E}">
        <p14:creationId xmlns:p14="http://schemas.microsoft.com/office/powerpoint/2010/main" xmlns="" val="2618332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pPr/>
              <a:t>2</a:t>
            </a:fld>
            <a:endParaRPr kumimoji="1" lang="ja-JP" altLang="en-US"/>
          </a:p>
        </p:txBody>
      </p:sp>
    </p:spTree>
    <p:extLst>
      <p:ext uri="{BB962C8B-B14F-4D97-AF65-F5344CB8AC3E}">
        <p14:creationId xmlns:p14="http://schemas.microsoft.com/office/powerpoint/2010/main" xmlns="" val="17706327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028950" y="857250"/>
            <a:ext cx="3086100" cy="231457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149A6CC5-6FB0-4044-BBE0-F7F1AD2619C1}" type="slidenum">
              <a:rPr kumimoji="1" lang="ja-JP" altLang="en-US" smtClean="0">
                <a:solidFill>
                  <a:prstClr val="black"/>
                </a:solidFill>
              </a:rPr>
              <a:pPr/>
              <a:t>32</a:t>
            </a:fld>
            <a:endParaRPr kumimoji="1" lang="ja-JP" altLang="en-US">
              <a:solidFill>
                <a:prstClr val="black"/>
              </a:solidFill>
            </a:endParaRPr>
          </a:p>
        </p:txBody>
      </p:sp>
    </p:spTree>
    <p:extLst>
      <p:ext uri="{BB962C8B-B14F-4D97-AF65-F5344CB8AC3E}">
        <p14:creationId xmlns:p14="http://schemas.microsoft.com/office/powerpoint/2010/main" xmlns="" val="2222362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34</a:t>
            </a:fld>
            <a:endParaRPr kumimoji="1" lang="ja-JP" altLang="en-US">
              <a:solidFill>
                <a:prstClr val="black"/>
              </a:solidFill>
            </a:endParaRPr>
          </a:p>
        </p:txBody>
      </p:sp>
    </p:spTree>
    <p:extLst>
      <p:ext uri="{BB962C8B-B14F-4D97-AF65-F5344CB8AC3E}">
        <p14:creationId xmlns:p14="http://schemas.microsoft.com/office/powerpoint/2010/main" xmlns="" val="11669219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36</a:t>
            </a:fld>
            <a:endParaRPr kumimoji="1" lang="ja-JP" altLang="en-US">
              <a:solidFill>
                <a:prstClr val="black"/>
              </a:solidFill>
            </a:endParaRPr>
          </a:p>
        </p:txBody>
      </p:sp>
    </p:spTree>
    <p:extLst>
      <p:ext uri="{BB962C8B-B14F-4D97-AF65-F5344CB8AC3E}">
        <p14:creationId xmlns:p14="http://schemas.microsoft.com/office/powerpoint/2010/main" xmlns="" val="1521045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コンテンツマーケティングはこちらのような企業のホームページなどが代表的です。</a:t>
            </a:r>
            <a:endParaRPr kumimoji="1" lang="en-US" altLang="ja-JP" dirty="0" smtClean="0"/>
          </a:p>
          <a:p>
            <a:r>
              <a:rPr kumimoji="1" lang="ja-JP" altLang="en-US" dirty="0" smtClean="0"/>
              <a:t>企業のホームページなのにもかかわらず、商品や製品の説明は二の次で顧客・ユーザーの欲している</a:t>
            </a:r>
            <a:r>
              <a:rPr kumimoji="1" lang="ja-JP" altLang="en-US" dirty="0" err="1" smtClean="0"/>
              <a:t>で</a:t>
            </a:r>
            <a:r>
              <a:rPr kumimoji="1" lang="ja-JP" altLang="en-US" dirty="0" smtClean="0"/>
              <a:t>あろう情報と控えめな商品アピールが特徴です。</a:t>
            </a:r>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pPr/>
              <a:t>3</a:t>
            </a:fld>
            <a:endParaRPr kumimoji="1" lang="ja-JP" altLang="en-US"/>
          </a:p>
        </p:txBody>
      </p:sp>
    </p:spTree>
    <p:extLst>
      <p:ext uri="{BB962C8B-B14F-4D97-AF65-F5344CB8AC3E}">
        <p14:creationId xmlns:p14="http://schemas.microsoft.com/office/powerpoint/2010/main" xmlns="" val="544710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コンテンツマーケティングと聞くと最近のものに感じますが、実はアメリカで</a:t>
            </a:r>
            <a:r>
              <a:rPr kumimoji="1" lang="en-US" altLang="ja-JP" dirty="0" smtClean="0"/>
              <a:t>1895</a:t>
            </a:r>
            <a:r>
              <a:rPr kumimoji="1" lang="ja-JP" altLang="en-US" dirty="0" smtClean="0"/>
              <a:t>年に創刊されたディアアンドカンパニー社のファロウという雑誌がコンテンツマーケティングの起源と言われています</a:t>
            </a:r>
          </a:p>
          <a:p>
            <a:r>
              <a:rPr kumimoji="1" lang="ja-JP" altLang="en-US" dirty="0" smtClean="0"/>
              <a:t>およそ</a:t>
            </a:r>
            <a:r>
              <a:rPr kumimoji="1" lang="en-US" altLang="ja-JP" dirty="0" smtClean="0"/>
              <a:t>100</a:t>
            </a:r>
            <a:r>
              <a:rPr kumimoji="1" lang="ja-JP" altLang="en-US" dirty="0" smtClean="0"/>
              <a:t>年以上も前から概念として存在していました。</a:t>
            </a:r>
          </a:p>
          <a:p>
            <a:endParaRPr kumimoji="1" lang="ja-JP" altLang="en-US" dirty="0" smtClean="0"/>
          </a:p>
          <a:p>
            <a:r>
              <a:rPr kumimoji="1" lang="ja-JP" altLang="en-US" dirty="0" smtClean="0"/>
              <a:t>ではなぜ、近年、日本でコンテンツマーケティングが注目されるようになったのでしょうか</a:t>
            </a:r>
            <a:r>
              <a:rPr kumimoji="1" lang="en-US" altLang="ja-JP" dirty="0" smtClean="0"/>
              <a:t>…</a:t>
            </a:r>
            <a:r>
              <a:rPr kumimoji="1" lang="ja-JP" altLang="en-US" dirty="0" smtClean="0"/>
              <a:t>？</a:t>
            </a:r>
          </a:p>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pPr/>
              <a:t>4</a:t>
            </a:fld>
            <a:endParaRPr kumimoji="1" lang="ja-JP" altLang="en-US"/>
          </a:p>
        </p:txBody>
      </p:sp>
    </p:spTree>
    <p:extLst>
      <p:ext uri="{BB962C8B-B14F-4D97-AF65-F5344CB8AC3E}">
        <p14:creationId xmlns:p14="http://schemas.microsoft.com/office/powerpoint/2010/main" xmlns="" val="1367528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5</a:t>
            </a:fld>
            <a:endParaRPr kumimoji="1" lang="ja-JP" altLang="en-US">
              <a:solidFill>
                <a:prstClr val="black"/>
              </a:solidFill>
            </a:endParaRPr>
          </a:p>
        </p:txBody>
      </p:sp>
    </p:spTree>
    <p:extLst>
      <p:ext uri="{BB962C8B-B14F-4D97-AF65-F5344CB8AC3E}">
        <p14:creationId xmlns:p14="http://schemas.microsoft.com/office/powerpoint/2010/main" xmlns="" val="2676465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solidFill>
                  <a:schemeClr val="bg2"/>
                </a:solidFill>
              </a:rPr>
              <a:t>今まではマス広告の効果が大きかった</a:t>
            </a:r>
            <a:endParaRPr lang="en-US" altLang="ja-JP" dirty="0" smtClean="0">
              <a:solidFill>
                <a:schemeClr val="bg2"/>
              </a:solidFill>
            </a:endParaRPr>
          </a:p>
          <a:p>
            <a:r>
              <a:rPr kumimoji="1" lang="ja-JP" altLang="en-US" dirty="0" smtClean="0">
                <a:solidFill>
                  <a:schemeClr val="bg2"/>
                </a:solidFill>
              </a:rPr>
              <a:t>　　　　　</a:t>
            </a:r>
            <a:r>
              <a:rPr kumimoji="1" lang="ja-JP" altLang="en-US" dirty="0" smtClean="0"/>
              <a:t>ネットが普及するまではテレビやラジオ、新聞などの広告が主流だった</a:t>
            </a:r>
            <a:endParaRPr lang="ja-JP" altLang="en-US" dirty="0" smtClean="0">
              <a:solidFill>
                <a:schemeClr val="bg2"/>
              </a:solidFill>
            </a:endParaRPr>
          </a:p>
          <a:p>
            <a:r>
              <a:rPr lang="ja-JP" altLang="en-US" dirty="0" smtClean="0">
                <a:solidFill>
                  <a:schemeClr val="bg2"/>
                </a:solidFill>
              </a:rPr>
              <a:t>スマートフォンが普及した</a:t>
            </a:r>
            <a:endParaRPr lang="en-US" altLang="ja-JP" dirty="0" smtClean="0">
              <a:solidFill>
                <a:schemeClr val="bg2"/>
              </a:solidFill>
            </a:endParaRPr>
          </a:p>
          <a:p>
            <a:pPr lvl="1"/>
            <a:r>
              <a:rPr lang="ja-JP" altLang="en-US" dirty="0" smtClean="0">
                <a:solidFill>
                  <a:schemeClr val="bg2"/>
                </a:solidFill>
              </a:rPr>
              <a:t>現在では日本人の約半数以上がスマートフォンを保有し、ネット環境が整ったことにより、いつでもネットとつながることができるようになった。</a:t>
            </a:r>
            <a:endParaRPr lang="en-US" altLang="ja-JP" dirty="0" smtClean="0">
              <a:solidFill>
                <a:schemeClr val="bg2"/>
              </a:solidFill>
            </a:endParaRPr>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7</a:t>
            </a:fld>
            <a:endParaRPr kumimoji="1" lang="ja-JP" altLang="en-US">
              <a:solidFill>
                <a:prstClr val="black"/>
              </a:solidFill>
            </a:endParaRPr>
          </a:p>
        </p:txBody>
      </p:sp>
    </p:spTree>
    <p:extLst>
      <p:ext uri="{BB962C8B-B14F-4D97-AF65-F5344CB8AC3E}">
        <p14:creationId xmlns:p14="http://schemas.microsoft.com/office/powerpoint/2010/main" xmlns="" val="37024698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solidFill>
                  <a:schemeClr val="bg2"/>
                </a:solidFill>
              </a:rPr>
              <a:t>人々が接触する情報が膨大な量になり、従来型のマス広告の効果が落ちてきている</a:t>
            </a:r>
            <a:endParaRPr lang="en-US" altLang="ja-JP" dirty="0" smtClean="0">
              <a:solidFill>
                <a:schemeClr val="bg2"/>
              </a:solidFill>
            </a:endParaRPr>
          </a:p>
          <a:p>
            <a:pPr lvl="1"/>
            <a:r>
              <a:rPr lang="ja-JP" altLang="en-US" dirty="0" smtClean="0">
                <a:solidFill>
                  <a:schemeClr val="bg2"/>
                </a:solidFill>
              </a:rPr>
              <a:t>接触するメディアが増えたことにより、目にする情報量も増えたので、広告に目が行き渡りにくくなった。</a:t>
            </a:r>
            <a:endParaRPr lang="en-US" altLang="ja-JP" dirty="0" smtClean="0">
              <a:solidFill>
                <a:schemeClr val="bg2"/>
              </a:solidFill>
            </a:endParaRPr>
          </a:p>
          <a:p>
            <a:pPr marL="457200" marR="0" lvl="1" indent="0" algn="l" defTabSz="914400" rtl="0" eaLnBrk="1" fontAlgn="auto" latinLnBrk="0" hangingPunct="1">
              <a:lnSpc>
                <a:spcPct val="100000"/>
              </a:lnSpc>
              <a:spcBef>
                <a:spcPts val="0"/>
              </a:spcBef>
              <a:spcAft>
                <a:spcPts val="0"/>
              </a:spcAft>
              <a:buClrTx/>
              <a:buSzTx/>
              <a:buFontTx/>
              <a:buNone/>
              <a:tabLst/>
              <a:defRPr/>
            </a:pPr>
            <a:r>
              <a:rPr lang="ja-JP" altLang="en-US" dirty="0" smtClean="0">
                <a:solidFill>
                  <a:schemeClr val="bg2"/>
                </a:solidFill>
              </a:rPr>
              <a:t>企業が提供したい情報、消費者側から見ると受動的に届けられる広告のような情報は注目されにくくなってしまった。</a:t>
            </a:r>
          </a:p>
          <a:p>
            <a:pPr lvl="1"/>
            <a:endParaRPr lang="en-US" altLang="ja-JP" dirty="0" smtClean="0">
              <a:solidFill>
                <a:schemeClr val="bg2"/>
              </a:solidFill>
            </a:endParaRPr>
          </a:p>
          <a:p>
            <a:pPr lvl="1"/>
            <a:r>
              <a:rPr lang="ja-JP" altLang="en-US" dirty="0" smtClean="0">
                <a:solidFill>
                  <a:schemeClr val="bg2"/>
                </a:solidFill>
              </a:rPr>
              <a:t>また、従来の広告は多額の費用に対する効果が見えにくいという面がある。</a:t>
            </a:r>
            <a:endParaRPr lang="en-US" altLang="ja-JP" dirty="0" smtClean="0">
              <a:solidFill>
                <a:schemeClr val="bg2"/>
              </a:solidFill>
            </a:endParaRPr>
          </a:p>
          <a:p>
            <a:r>
              <a:rPr lang="ja-JP" altLang="en-US" dirty="0" smtClean="0">
                <a:solidFill>
                  <a:schemeClr val="bg2"/>
                </a:solidFill>
              </a:rPr>
              <a:t>消費者のほとんどがスマホを持ち、検索エンジンやソーシャルメディアを活用して、能動的に情報収集をするようになった</a:t>
            </a:r>
            <a:endParaRPr lang="en-US" altLang="ja-JP" dirty="0" smtClean="0">
              <a:solidFill>
                <a:schemeClr val="bg2"/>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8</a:t>
            </a:fld>
            <a:endParaRPr kumimoji="1" lang="ja-JP" altLang="en-US">
              <a:solidFill>
                <a:prstClr val="black"/>
              </a:solidFill>
            </a:endParaRPr>
          </a:p>
        </p:txBody>
      </p:sp>
    </p:spTree>
    <p:extLst>
      <p:ext uri="{BB962C8B-B14F-4D97-AF65-F5344CB8AC3E}">
        <p14:creationId xmlns:p14="http://schemas.microsoft.com/office/powerpoint/2010/main" xmlns="" val="755837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pPr/>
              <a:t>9</a:t>
            </a:fld>
            <a:endParaRPr kumimoji="1" lang="ja-JP" altLang="en-US"/>
          </a:p>
        </p:txBody>
      </p:sp>
    </p:spTree>
    <p:extLst>
      <p:ext uri="{BB962C8B-B14F-4D97-AF65-F5344CB8AC3E}">
        <p14:creationId xmlns:p14="http://schemas.microsoft.com/office/powerpoint/2010/main" xmlns="" val="618859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smtClean="0">
                <a:solidFill>
                  <a:schemeClr val="bg2"/>
                </a:solidFill>
              </a:rPr>
              <a:t>ジャストシステムは、</a:t>
            </a:r>
            <a:endParaRPr lang="en-US" altLang="ja-JP" dirty="0" smtClean="0">
              <a:solidFill>
                <a:schemeClr val="bg2"/>
              </a:solidFill>
            </a:endParaRPr>
          </a:p>
          <a:p>
            <a:r>
              <a:rPr lang="ja-JP" altLang="en-US" dirty="0" smtClean="0">
                <a:solidFill>
                  <a:schemeClr val="bg2"/>
                </a:solidFill>
              </a:rPr>
              <a:t>企業のマーケター（広報やマーケティング担当者など）を対象とした</a:t>
            </a:r>
            <a:endParaRPr lang="en-US" altLang="ja-JP" dirty="0" smtClean="0">
              <a:solidFill>
                <a:schemeClr val="bg2"/>
              </a:solidFill>
            </a:endParaRPr>
          </a:p>
          <a:p>
            <a:r>
              <a:rPr lang="ja-JP" altLang="en-US" dirty="0" smtClean="0">
                <a:solidFill>
                  <a:schemeClr val="bg2"/>
                </a:solidFill>
              </a:rPr>
              <a:t>「コンテンツマーケティング」に関する実態調査を実施した。</a:t>
            </a:r>
            <a:endParaRPr lang="en-US" altLang="ja-JP" dirty="0" smtClean="0">
              <a:solidFill>
                <a:schemeClr val="bg2"/>
              </a:solidFill>
            </a:endParaRPr>
          </a:p>
          <a:p>
            <a:r>
              <a:rPr lang="ja-JP" altLang="en-US" dirty="0" smtClean="0">
                <a:solidFill>
                  <a:schemeClr val="bg2"/>
                </a:solidFill>
              </a:rPr>
              <a:t>それによると、コンテンツマーケティングについて「知っている」との回答は</a:t>
            </a:r>
            <a:r>
              <a:rPr lang="en-US" altLang="ja-JP" dirty="0" smtClean="0">
                <a:solidFill>
                  <a:schemeClr val="bg2"/>
                </a:solidFill>
              </a:rPr>
              <a:t>51.8</a:t>
            </a:r>
            <a:r>
              <a:rPr lang="ja-JP" altLang="en-US" dirty="0" smtClean="0">
                <a:solidFill>
                  <a:schemeClr val="bg2"/>
                </a:solidFill>
              </a:rPr>
              <a:t>％、</a:t>
            </a:r>
            <a:endParaRPr lang="en-US" altLang="ja-JP" dirty="0" smtClean="0">
              <a:solidFill>
                <a:schemeClr val="bg2"/>
              </a:solidFill>
            </a:endParaRPr>
          </a:p>
          <a:p>
            <a:r>
              <a:rPr lang="ja-JP" altLang="en-US" dirty="0" smtClean="0">
                <a:solidFill>
                  <a:schemeClr val="bg2"/>
                </a:solidFill>
              </a:rPr>
              <a:t>「知らない・よくわからない」が</a:t>
            </a:r>
            <a:r>
              <a:rPr lang="en-US" altLang="ja-JP" dirty="0" smtClean="0">
                <a:solidFill>
                  <a:schemeClr val="bg2"/>
                </a:solidFill>
              </a:rPr>
              <a:t>48.2</a:t>
            </a:r>
            <a:r>
              <a:rPr lang="ja-JP" altLang="en-US" dirty="0" smtClean="0">
                <a:solidFill>
                  <a:schemeClr val="bg2"/>
                </a:solidFill>
              </a:rPr>
              <a:t>％となっており、認知度はほぼ半々となった。</a:t>
            </a:r>
            <a:endParaRPr lang="en-US" altLang="ja-JP" dirty="0" smtClean="0">
              <a:solidFill>
                <a:schemeClr val="bg2"/>
              </a:solidFill>
            </a:endParaRPr>
          </a:p>
          <a:p>
            <a:r>
              <a:rPr lang="ja-JP" altLang="en-US" dirty="0" smtClean="0">
                <a:solidFill>
                  <a:schemeClr val="bg2"/>
                </a:solidFill>
              </a:rPr>
              <a:t>また、「すでにコンテンツマーケティングを実施している」のは全体の</a:t>
            </a:r>
            <a:r>
              <a:rPr lang="en-US" altLang="ja-JP" dirty="0" smtClean="0">
                <a:solidFill>
                  <a:schemeClr val="bg2"/>
                </a:solidFill>
              </a:rPr>
              <a:t>11.7</a:t>
            </a:r>
            <a:r>
              <a:rPr lang="ja-JP" altLang="en-US" dirty="0" smtClean="0">
                <a:solidFill>
                  <a:schemeClr val="bg2"/>
                </a:solidFill>
              </a:rPr>
              <a:t>％。</a:t>
            </a:r>
            <a:endParaRPr kumimoji="1" lang="ja-JP" altLang="en-US" dirty="0" smtClean="0">
              <a:solidFill>
                <a:schemeClr val="bg2"/>
              </a:solidFill>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2E7A18BC-37A9-43AE-A0E3-AB50CD8BDD3B}" type="slidenum">
              <a:rPr kumimoji="1" lang="ja-JP" altLang="en-US" smtClean="0">
                <a:solidFill>
                  <a:prstClr val="black"/>
                </a:solidFill>
              </a:rPr>
              <a:pPr/>
              <a:t>11</a:t>
            </a:fld>
            <a:endParaRPr kumimoji="1" lang="ja-JP" altLang="en-US">
              <a:solidFill>
                <a:prstClr val="black"/>
              </a:solidFill>
            </a:endParaRPr>
          </a:p>
        </p:txBody>
      </p:sp>
    </p:spTree>
    <p:extLst>
      <p:ext uri="{BB962C8B-B14F-4D97-AF65-F5344CB8AC3E}">
        <p14:creationId xmlns:p14="http://schemas.microsoft.com/office/powerpoint/2010/main" xmlns="" val="14016808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p:txBody>
          <a:bodyPr/>
          <a:lstStyle/>
          <a:p>
            <a:fld id="{CFEE6AF3-4F03-4BC9-9928-A3440C48F770}"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24265946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パノラマ写真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図を追加</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183EF65B-FCD3-4EF3-B989-D01FE6690BE0}" type="datetime1">
              <a:rPr lang="en-US" altLang="ja-JP" smtClean="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2387896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ja-JP" altLang="en-US" smtClean="0"/>
              <a:t>マスター タイトルの書式設定</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E41B850A-9673-4C8A-A188-B7244383A97A}"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14821777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ja-JP" altLang="en-US" smtClean="0"/>
              <a:t>マスター タイトルの書式設定</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9A2C2558-AD14-4808-96F5-8FDF6A8105AF}"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xmlns="" val="3263865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E6B53988-4490-4A9A-9CB2-6736018E07B2}"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1923707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F8E63A8D-2F1A-4880-9A9C-20BDCD90BA5E}" type="datetime1">
              <a:rPr lang="en-US" altLang="ja-JP" smtClean="0"/>
              <a:pPr/>
              <a:t>9/3/2015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3761100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つの画像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図を追加</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図を追加</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図を追加</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1D70788-96D9-4B9D-AD3A-E4A7D4DB55F7}" type="datetime1">
              <a:rPr lang="en-US" altLang="ja-JP" smtClean="0"/>
              <a:pPr/>
              <a:t>9/3/2015</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9612636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p:txBody>
          <a:bodyPr vert="eaVert" anchor="t" anchorCtr="0"/>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D6BBC4A3-99DB-45F3-8E5C-37D0395F3629}"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42283488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EF121743-ED17-4E93-90AF-4FED7647CE4B}"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25092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p:txBody>
          <a:bodyPr/>
          <a:lstStyle/>
          <a:p>
            <a:fld id="{3012DA4F-B72F-4D36-A8CE-8AB4C60D6C1C}"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29229075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p:txBody>
          <a:bodyPr/>
          <a:lstStyle/>
          <a:p>
            <a:fld id="{1C37BEC5-DAD8-4052-B444-EDD59D73D285}" type="datetime1">
              <a:rPr lang="en-US" altLang="ja-JP" smtClean="0"/>
              <a:pPr/>
              <a:t>9/3/2015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16767765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4"/>
          <p:cNvSpPr>
            <a:spLocks noGrp="1"/>
          </p:cNvSpPr>
          <p:nvPr>
            <p:ph type="dt" sz="half" idx="10"/>
          </p:nvPr>
        </p:nvSpPr>
        <p:spPr/>
        <p:txBody>
          <a:bodyPr/>
          <a:lstStyle/>
          <a:p>
            <a:fld id="{CEC73DCE-34D8-472A-9748-F5CCBB71C686}" type="datetime1">
              <a:rPr lang="en-US" altLang="ja-JP" smtClean="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1686821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6"/>
          <p:cNvSpPr>
            <a:spLocks noGrp="1"/>
          </p:cNvSpPr>
          <p:nvPr>
            <p:ph type="dt" sz="half" idx="10"/>
          </p:nvPr>
        </p:nvSpPr>
        <p:spPr/>
        <p:txBody>
          <a:bodyPr/>
          <a:lstStyle/>
          <a:p>
            <a:fld id="{E12D1A95-3E61-488E-BC55-90E7904EF9BF}" type="datetime1">
              <a:rPr lang="en-US" altLang="ja-JP" smtClean="0"/>
              <a:pPr/>
              <a:t>9/3/2015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38530939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マスター タイトルの書式設定</a:t>
            </a:r>
            <a:endParaRPr lang="en-US" dirty="0"/>
          </a:p>
        </p:txBody>
      </p:sp>
      <p:sp>
        <p:nvSpPr>
          <p:cNvPr id="7" name="Date Placeholder 2"/>
          <p:cNvSpPr>
            <a:spLocks noGrp="1"/>
          </p:cNvSpPr>
          <p:nvPr>
            <p:ph type="dt" sz="half" idx="10"/>
          </p:nvPr>
        </p:nvSpPr>
        <p:spPr/>
        <p:txBody>
          <a:bodyPr/>
          <a:lstStyle/>
          <a:p>
            <a:fld id="{751AFB13-9F5B-49F0-A651-BAD5EB6505F7}" type="datetime1">
              <a:rPr lang="en-US" altLang="ja-JP" smtClean="0"/>
              <a:pPr/>
              <a:t>9/3/2015</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19398999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4086B52-9F9E-4D53-AAD2-10BB7D2B8DB3}" type="datetime1">
              <a:rPr lang="en-US" altLang="ja-JP" smtClean="0"/>
              <a:pPr/>
              <a:t>9/3/2015</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4184568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7" name="Date Placeholder 4"/>
          <p:cNvSpPr>
            <a:spLocks noGrp="1"/>
          </p:cNvSpPr>
          <p:nvPr>
            <p:ph type="dt" sz="half" idx="10"/>
          </p:nvPr>
        </p:nvSpPr>
        <p:spPr/>
        <p:txBody>
          <a:bodyPr/>
          <a:lstStyle/>
          <a:p>
            <a:fld id="{9AE3783D-10EF-48D2-B4F4-649D2653F573}" type="datetime1">
              <a:rPr lang="en-US" altLang="ja-JP" smtClean="0"/>
              <a:pPr/>
              <a:t>9/3/2015</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495733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smtClean="0"/>
              <a:t>図を追加</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Date Placeholder 4"/>
          <p:cNvSpPr>
            <a:spLocks noGrp="1"/>
          </p:cNvSpPr>
          <p:nvPr>
            <p:ph type="dt" sz="half" idx="10"/>
          </p:nvPr>
        </p:nvSpPr>
        <p:spPr/>
        <p:txBody>
          <a:bodyPr/>
          <a:lstStyle/>
          <a:p>
            <a:fld id="{5809C5D7-5E05-48F5-AB1A-B01725C4D78D}" type="datetime1">
              <a:rPr lang="en-US" altLang="ja-JP" smtClean="0"/>
              <a:pPr/>
              <a:t>9/3/2015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24743489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7DC12B2C-2F06-464F-96D8-5C7897048C00}" type="datetime1">
              <a:rPr lang="en-US" altLang="ja-JP" smtClean="0"/>
              <a:pPr/>
              <a:t>9/3/2015</a:t>
            </a:fld>
            <a:endParaRPr lang="en-US"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D57F1E4F-1CFF-5643-939E-02111984F565}" type="slidenum">
              <a:rPr lang="en-US" smtClean="0"/>
              <a:pPr/>
              <a:t>&lt;#&gt;</a:t>
            </a:fld>
            <a:endParaRPr lang="en-US" dirty="0"/>
          </a:p>
        </p:txBody>
      </p:sp>
    </p:spTree>
    <p:extLst>
      <p:ext uri="{BB962C8B-B14F-4D97-AF65-F5344CB8AC3E}">
        <p14:creationId xmlns:p14="http://schemas.microsoft.com/office/powerpoint/2010/main" xmlns="" val="921823493"/>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hf hdr="0" ftr="0" dt="0"/>
  <p:txStyles>
    <p:titleStyle>
      <a:lvl1pPr algn="l" defTabSz="457200" rtl="0" eaLnBrk="1" latinLnBrk="0" hangingPunct="1">
        <a:spcBef>
          <a:spcPct val="0"/>
        </a:spcBef>
        <a:buNone/>
        <a:defRPr kumimoji="1" sz="4200" b="0" i="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dog.toyota.jp/" TargetMode="External"/><Relationship Id="rId7" Type="http://schemas.openxmlformats.org/officeDocument/2006/relationships/hyperlink" Target="http://www.yuras.co.jp/concept.html" TargetMode="External"/><Relationship Id="rId2" Type="http://schemas.openxmlformats.org/officeDocument/2006/relationships/hyperlink" Target="http://blog.livedoor.jp/seiwanishida0311/content-marketing-case-studies-featuring-japanese-companies" TargetMode="External"/><Relationship Id="rId1" Type="http://schemas.openxmlformats.org/officeDocument/2006/relationships/slideLayout" Target="../slideLayouts/slideLayout2.xml"/><Relationship Id="rId6" Type="http://schemas.openxmlformats.org/officeDocument/2006/relationships/hyperlink" Target="http://socialmediaexperience.jp/5023" TargetMode="External"/><Relationship Id="rId5" Type="http://schemas.openxmlformats.org/officeDocument/2006/relationships/hyperlink" Target="https://lidea.today/" TargetMode="External"/><Relationship Id="rId4" Type="http://schemas.openxmlformats.org/officeDocument/2006/relationships/hyperlink" Target="http://www.muji.net/lab/"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ctrTitle"/>
          </p:nvPr>
        </p:nvSpPr>
        <p:spPr>
          <a:xfrm>
            <a:off x="624170" y="1956547"/>
            <a:ext cx="7111251" cy="1122224"/>
          </a:xfrm>
        </p:spPr>
        <p:txBody>
          <a:bodyPr>
            <a:normAutofit/>
          </a:bodyPr>
          <a:lstStyle/>
          <a:p>
            <a:r>
              <a:rPr lang="ja-JP" altLang="en-US" sz="3000" dirty="0">
                <a:solidFill>
                  <a:schemeClr val="bg2"/>
                </a:solidFill>
              </a:rPr>
              <a:t>コンテンツマーケティングの現状と課題</a:t>
            </a:r>
          </a:p>
        </p:txBody>
      </p:sp>
      <p:sp>
        <p:nvSpPr>
          <p:cNvPr id="3" name="サブタイトル 2"/>
          <p:cNvSpPr>
            <a:spLocks noGrp="1"/>
          </p:cNvSpPr>
          <p:nvPr>
            <p:ph type="subTitle" idx="1"/>
          </p:nvPr>
        </p:nvSpPr>
        <p:spPr>
          <a:xfrm>
            <a:off x="624169" y="4155141"/>
            <a:ext cx="6619244" cy="1028700"/>
          </a:xfrm>
        </p:spPr>
        <p:txBody>
          <a:bodyPr>
            <a:noAutofit/>
          </a:bodyPr>
          <a:lstStyle/>
          <a:p>
            <a:r>
              <a:rPr kumimoji="1" lang="en-US" altLang="ja-JP" dirty="0" smtClean="0">
                <a:solidFill>
                  <a:schemeClr val="bg2"/>
                </a:solidFill>
              </a:rPr>
              <a:t>B</a:t>
            </a:r>
            <a:r>
              <a:rPr kumimoji="1" lang="ja-JP" altLang="en-US" dirty="0" smtClean="0">
                <a:solidFill>
                  <a:schemeClr val="bg2"/>
                </a:solidFill>
              </a:rPr>
              <a:t>班</a:t>
            </a:r>
            <a:endParaRPr kumimoji="1" lang="en-US" altLang="ja-JP" dirty="0" smtClean="0">
              <a:solidFill>
                <a:schemeClr val="bg2"/>
              </a:solidFill>
            </a:endParaRPr>
          </a:p>
          <a:p>
            <a:r>
              <a:rPr kumimoji="1" lang="ja-JP" altLang="en-US" dirty="0" smtClean="0">
                <a:solidFill>
                  <a:schemeClr val="bg2"/>
                </a:solidFill>
              </a:rPr>
              <a:t>　大津　憲人　佐藤　亜紀　周　舒婷</a:t>
            </a:r>
            <a:endParaRPr kumimoji="1" lang="en-US" altLang="ja-JP" dirty="0" smtClean="0">
              <a:solidFill>
                <a:schemeClr val="bg2"/>
              </a:solidFill>
            </a:endParaRPr>
          </a:p>
          <a:p>
            <a:r>
              <a:rPr kumimoji="1" lang="ja-JP" altLang="en-US" dirty="0" smtClean="0">
                <a:solidFill>
                  <a:schemeClr val="bg2"/>
                </a:solidFill>
              </a:rPr>
              <a:t>　広川　拓磨　八木　優香里</a:t>
            </a:r>
            <a:endParaRPr kumimoji="1" lang="ja-JP" altLang="en-US" dirty="0">
              <a:solidFill>
                <a:schemeClr val="bg2"/>
              </a:solidFill>
            </a:endParaRPr>
          </a:p>
        </p:txBody>
      </p:sp>
    </p:spTree>
    <p:extLst>
      <p:ext uri="{BB962C8B-B14F-4D97-AF65-F5344CB8AC3E}">
        <p14:creationId xmlns:p14="http://schemas.microsoft.com/office/powerpoint/2010/main" xmlns="" val="1396662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10</a:t>
            </a:fld>
            <a:endParaRPr kumimoji="1" lang="ja-JP" altLang="en-US" dirty="0">
              <a:solidFill>
                <a:prstClr val="black">
                  <a:lumMod val="95000"/>
                </a:prstClr>
              </a:solidFill>
            </a:endParaRPr>
          </a:p>
        </p:txBody>
      </p:sp>
      <p:sp>
        <p:nvSpPr>
          <p:cNvPr id="5" name="コンテンツ プレースホルダー 2"/>
          <p:cNvSpPr>
            <a:spLocks noGrp="1"/>
          </p:cNvSpPr>
          <p:nvPr>
            <p:ph idx="1"/>
          </p:nvPr>
        </p:nvSpPr>
        <p:spPr>
          <a:xfrm>
            <a:off x="355595" y="518672"/>
            <a:ext cx="7163195" cy="4195481"/>
          </a:xfrm>
        </p:spPr>
        <p:txBody>
          <a:bodyPr>
            <a:normAutofit/>
          </a:bodyPr>
          <a:lstStyle/>
          <a:p>
            <a:r>
              <a:rPr lang="ja-JP" altLang="en-US" dirty="0" smtClean="0">
                <a:solidFill>
                  <a:schemeClr val="bg2"/>
                </a:solidFill>
              </a:rPr>
              <a:t>近年、コンテンツマーケティングに取り組む企業が増えてきた。（オウンドメディア、ソーシャルメディア、オンライン動画、ブログなど）</a:t>
            </a:r>
            <a:endParaRPr kumimoji="1" lang="en-US" altLang="ja-JP" dirty="0" smtClean="0">
              <a:solidFill>
                <a:schemeClr val="bg2"/>
              </a:solidFill>
            </a:endParaRPr>
          </a:p>
        </p:txBody>
      </p:sp>
      <p:sp>
        <p:nvSpPr>
          <p:cNvPr id="6" name="テキスト ボックス 5"/>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pic>
        <p:nvPicPr>
          <p:cNvPr id="4098" name="Picture 2"/>
          <p:cNvPicPr>
            <a:picLocks noChangeAspect="1" noChangeArrowheads="1"/>
          </p:cNvPicPr>
          <p:nvPr/>
        </p:nvPicPr>
        <p:blipFill>
          <a:blip r:embed="rId2"/>
          <a:srcRect/>
          <a:stretch>
            <a:fillRect/>
          </a:stretch>
        </p:blipFill>
        <p:spPr bwMode="auto">
          <a:xfrm>
            <a:off x="342900" y="1620586"/>
            <a:ext cx="8458200" cy="5067300"/>
          </a:xfrm>
          <a:prstGeom prst="rect">
            <a:avLst/>
          </a:prstGeom>
          <a:noFill/>
          <a:ln w="9525">
            <a:noFill/>
            <a:miter lim="800000"/>
            <a:headEnd/>
            <a:tailEnd/>
          </a:ln>
        </p:spPr>
      </p:pic>
    </p:spTree>
    <p:extLst>
      <p:ext uri="{BB962C8B-B14F-4D97-AF65-F5344CB8AC3E}">
        <p14:creationId xmlns:p14="http://schemas.microsoft.com/office/powerpoint/2010/main" xmlns="" val="30637471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11</a:t>
            </a:fld>
            <a:endParaRPr kumimoji="1" lang="ja-JP" altLang="en-US" dirty="0">
              <a:solidFill>
                <a:prstClr val="black">
                  <a:lumMod val="95000"/>
                </a:prstClr>
              </a:solidFill>
            </a:endParaRPr>
          </a:p>
        </p:txBody>
      </p:sp>
      <p:sp>
        <p:nvSpPr>
          <p:cNvPr id="7" name="コンテンツ プレースホルダー 2"/>
          <p:cNvSpPr txBox="1">
            <a:spLocks/>
          </p:cNvSpPr>
          <p:nvPr/>
        </p:nvSpPr>
        <p:spPr>
          <a:xfrm>
            <a:off x="258369" y="679579"/>
            <a:ext cx="7508062" cy="419548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9pPr>
          </a:lstStyle>
          <a:p>
            <a:r>
              <a:rPr lang="ja-JP" altLang="en-US" dirty="0" smtClean="0">
                <a:solidFill>
                  <a:schemeClr val="bg2"/>
                </a:solidFill>
              </a:rPr>
              <a:t>日本の企業のマーケター</a:t>
            </a:r>
            <a:r>
              <a:rPr lang="ja-JP" altLang="en-US" dirty="0">
                <a:solidFill>
                  <a:schemeClr val="bg2"/>
                </a:solidFill>
              </a:rPr>
              <a:t>（広報やマーケティング担当者など）</a:t>
            </a:r>
            <a:r>
              <a:rPr lang="ja-JP" altLang="en-US" dirty="0" smtClean="0">
                <a:solidFill>
                  <a:schemeClr val="bg2"/>
                </a:solidFill>
              </a:rPr>
              <a:t>のコンテンツマーケティングの認知も半数を超えている</a:t>
            </a:r>
            <a:endParaRPr lang="en-US" altLang="ja-JP" dirty="0" smtClean="0">
              <a:solidFill>
                <a:schemeClr val="bg2"/>
              </a:solidFill>
            </a:endParaRPr>
          </a:p>
        </p:txBody>
      </p:sp>
      <p:sp>
        <p:nvSpPr>
          <p:cNvPr id="8" name="テキスト ボックス 7"/>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pic>
        <p:nvPicPr>
          <p:cNvPr id="5122" name="Picture 2"/>
          <p:cNvPicPr>
            <a:picLocks noChangeAspect="1" noChangeArrowheads="1"/>
          </p:cNvPicPr>
          <p:nvPr/>
        </p:nvPicPr>
        <p:blipFill>
          <a:blip r:embed="rId3"/>
          <a:srcRect/>
          <a:stretch>
            <a:fillRect/>
          </a:stretch>
        </p:blipFill>
        <p:spPr bwMode="auto">
          <a:xfrm>
            <a:off x="840664" y="2066761"/>
            <a:ext cx="7210425" cy="4143375"/>
          </a:xfrm>
          <a:prstGeom prst="rect">
            <a:avLst/>
          </a:prstGeom>
          <a:noFill/>
          <a:ln w="9525">
            <a:noFill/>
            <a:miter lim="800000"/>
            <a:headEnd/>
            <a:tailEnd/>
          </a:ln>
        </p:spPr>
      </p:pic>
    </p:spTree>
    <p:extLst>
      <p:ext uri="{BB962C8B-B14F-4D97-AF65-F5344CB8AC3E}">
        <p14:creationId xmlns:p14="http://schemas.microsoft.com/office/powerpoint/2010/main" xmlns="" val="11785502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5766" y="2914323"/>
            <a:ext cx="5819775" cy="3990975"/>
          </a:xfrm>
          <a:prstGeom prst="rect">
            <a:avLst/>
          </a:prstGeom>
          <a:noFill/>
          <a:ln w="9525">
            <a:noFill/>
            <a:miter lim="800000"/>
            <a:headEnd/>
            <a:tailEnd/>
          </a:ln>
        </p:spPr>
      </p:pic>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12</a:t>
            </a:fld>
            <a:endParaRPr kumimoji="1" lang="ja-JP" altLang="en-US" dirty="0">
              <a:solidFill>
                <a:prstClr val="black">
                  <a:lumMod val="95000"/>
                </a:prstClr>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sp>
        <p:nvSpPr>
          <p:cNvPr id="7" name="テキスト ボックス 6"/>
          <p:cNvSpPr txBox="1"/>
          <p:nvPr/>
        </p:nvSpPr>
        <p:spPr>
          <a:xfrm>
            <a:off x="1374474" y="1896533"/>
            <a:ext cx="7413926" cy="1446550"/>
          </a:xfrm>
          <a:prstGeom prst="rect">
            <a:avLst/>
          </a:prstGeom>
          <a:noFill/>
        </p:spPr>
        <p:txBody>
          <a:bodyPr wrap="square" rtlCol="0">
            <a:spAutoFit/>
          </a:bodyPr>
          <a:lstStyle/>
          <a:p>
            <a:r>
              <a:rPr kumimoji="1" lang="ja-JP" altLang="en-US" sz="4400" dirty="0" smtClean="0">
                <a:solidFill>
                  <a:schemeClr val="bg2"/>
                </a:solidFill>
              </a:rPr>
              <a:t>コンテンツマーケティング</a:t>
            </a:r>
            <a:endParaRPr kumimoji="1" lang="en-US" altLang="ja-JP" sz="4400" dirty="0" smtClean="0">
              <a:solidFill>
                <a:schemeClr val="bg2"/>
              </a:solidFill>
            </a:endParaRPr>
          </a:p>
          <a:p>
            <a:r>
              <a:rPr kumimoji="1" lang="ja-JP" altLang="en-US" sz="4400" dirty="0" smtClean="0">
                <a:solidFill>
                  <a:schemeClr val="bg2"/>
                </a:solidFill>
              </a:rPr>
              <a:t>が今アツい！！！</a:t>
            </a:r>
            <a:endParaRPr kumimoji="1" lang="ja-JP" altLang="en-US" sz="4400" dirty="0">
              <a:solidFill>
                <a:schemeClr val="bg2"/>
              </a:solidFill>
            </a:endParaRPr>
          </a:p>
        </p:txBody>
      </p:sp>
    </p:spTree>
    <p:extLst>
      <p:ext uri="{BB962C8B-B14F-4D97-AF65-F5344CB8AC3E}">
        <p14:creationId xmlns:p14="http://schemas.microsoft.com/office/powerpoint/2010/main" xmlns="" val="6324451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2"/>
                </a:solidFill>
              </a:rPr>
              <a:t>定義</a:t>
            </a:r>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schemeClr val="bg1">
                    <a:lumMod val="95000"/>
                  </a:schemeClr>
                </a:solidFill>
              </a:rPr>
              <a:pPr/>
              <a:t>13</a:t>
            </a:fld>
            <a:endParaRPr kumimoji="1" lang="ja-JP" altLang="en-US" dirty="0">
              <a:solidFill>
                <a:schemeClr val="bg1">
                  <a:lumMod val="95000"/>
                </a:schemeClr>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sp>
        <p:nvSpPr>
          <p:cNvPr id="6" name="角丸四角形 5"/>
          <p:cNvSpPr/>
          <p:nvPr/>
        </p:nvSpPr>
        <p:spPr>
          <a:xfrm>
            <a:off x="828436" y="1853249"/>
            <a:ext cx="6711654" cy="180435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r>
              <a:rPr lang="ja-JP" altLang="en-US" dirty="0">
                <a:solidFill>
                  <a:schemeClr val="bg2"/>
                </a:solidFill>
              </a:rPr>
              <a:t>「有益で説得力のあるコンテンツを制作、配信することによって明確に定義、認識されたターゲット・オーディエンスを引き寄せ、獲得し、エンゲージメントを作りだすためのマーケティングおよびビジネス手法。目的は、収益につながる顧客の行動の促進。</a:t>
            </a:r>
            <a:r>
              <a:rPr lang="ja-JP" altLang="en-US" dirty="0" smtClean="0">
                <a:solidFill>
                  <a:schemeClr val="bg2"/>
                </a:solidFill>
              </a:rPr>
              <a:t>」ジョー</a:t>
            </a:r>
            <a:r>
              <a:rPr lang="ja-JP" altLang="en-US" dirty="0">
                <a:solidFill>
                  <a:schemeClr val="bg2"/>
                </a:solidFill>
              </a:rPr>
              <a:t>・ピュリッジ（</a:t>
            </a:r>
            <a:r>
              <a:rPr lang="en-US" altLang="ja-JP" dirty="0">
                <a:solidFill>
                  <a:schemeClr val="bg2"/>
                </a:solidFill>
              </a:rPr>
              <a:t>2014</a:t>
            </a:r>
            <a:r>
              <a:rPr lang="ja-JP" altLang="en-US" dirty="0" smtClean="0">
                <a:solidFill>
                  <a:schemeClr val="bg2"/>
                </a:solidFill>
              </a:rPr>
              <a:t>）</a:t>
            </a:r>
            <a:endParaRPr lang="en-US" altLang="ja-JP" dirty="0">
              <a:solidFill>
                <a:schemeClr val="bg2"/>
              </a:solidFill>
            </a:endParaRPr>
          </a:p>
        </p:txBody>
      </p:sp>
      <p:sp>
        <p:nvSpPr>
          <p:cNvPr id="7" name="角丸四角形 6"/>
          <p:cNvSpPr/>
          <p:nvPr/>
        </p:nvSpPr>
        <p:spPr>
          <a:xfrm>
            <a:off x="828436" y="4166141"/>
            <a:ext cx="6711654" cy="1548859"/>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ja-JP" altLang="en-US" dirty="0">
                <a:solidFill>
                  <a:schemeClr val="bg2"/>
                </a:solidFill>
              </a:rPr>
              <a:t>「消費者が必要だと探している時に信頼できて、わかりやすく役に立ち、思わず注目したくなり、魅力的で面白い情報がそこにあるという状態にすること。</a:t>
            </a:r>
            <a:r>
              <a:rPr lang="ja-JP" altLang="en-US" dirty="0" smtClean="0">
                <a:solidFill>
                  <a:schemeClr val="bg2"/>
                </a:solidFill>
              </a:rPr>
              <a:t>」レベッカ</a:t>
            </a:r>
            <a:r>
              <a:rPr lang="ja-JP" altLang="en-US" dirty="0">
                <a:solidFill>
                  <a:schemeClr val="bg2"/>
                </a:solidFill>
              </a:rPr>
              <a:t>・</a:t>
            </a:r>
            <a:r>
              <a:rPr lang="ja-JP" altLang="en-US" dirty="0" smtClean="0">
                <a:solidFill>
                  <a:schemeClr val="bg2"/>
                </a:solidFill>
              </a:rPr>
              <a:t>リーブ（</a:t>
            </a:r>
            <a:r>
              <a:rPr lang="en-US" altLang="ja-JP" dirty="0">
                <a:solidFill>
                  <a:schemeClr val="bg2"/>
                </a:solidFill>
              </a:rPr>
              <a:t>2014</a:t>
            </a:r>
            <a:r>
              <a:rPr lang="ja-JP" altLang="en-US" dirty="0" smtClean="0">
                <a:solidFill>
                  <a:schemeClr val="bg2"/>
                </a:solidFill>
              </a:rPr>
              <a:t>）</a:t>
            </a:r>
            <a:endParaRPr lang="en-US" altLang="ja-JP" dirty="0">
              <a:solidFill>
                <a:schemeClr val="bg2"/>
              </a:solidFill>
            </a:endParaRPr>
          </a:p>
        </p:txBody>
      </p:sp>
    </p:spTree>
    <p:extLst>
      <p:ext uri="{BB962C8B-B14F-4D97-AF65-F5344CB8AC3E}">
        <p14:creationId xmlns:p14="http://schemas.microsoft.com/office/powerpoint/2010/main" xmlns="" val="15717176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903494" y="1853248"/>
            <a:ext cx="6711654" cy="4195481"/>
          </a:xfrm>
        </p:spPr>
        <p:txBody>
          <a:bodyPr/>
          <a:lstStyle/>
          <a:p>
            <a:pPr marL="0" indent="0">
              <a:buNone/>
            </a:pPr>
            <a:r>
              <a:rPr kumimoji="1" lang="ja-JP" altLang="en-US" dirty="0" smtClean="0">
                <a:solidFill>
                  <a:schemeClr val="bg2"/>
                </a:solidFill>
              </a:rPr>
              <a:t>文献の定義を踏まえ、</a:t>
            </a:r>
            <a:endParaRPr kumimoji="1" lang="en-US" altLang="ja-JP" dirty="0" smtClean="0">
              <a:solidFill>
                <a:schemeClr val="bg2"/>
              </a:solidFill>
            </a:endParaRPr>
          </a:p>
          <a:p>
            <a:pPr marL="0" indent="0">
              <a:buNone/>
            </a:pPr>
            <a:r>
              <a:rPr kumimoji="1" lang="ja-JP" altLang="en-US" dirty="0" smtClean="0">
                <a:solidFill>
                  <a:schemeClr val="bg2"/>
                </a:solidFill>
              </a:rPr>
              <a:t>本研究でのコンテンツマーケティングは、</a:t>
            </a:r>
            <a:endParaRPr kumimoji="1" lang="en-US" altLang="ja-JP" dirty="0" smtClean="0">
              <a:solidFill>
                <a:schemeClr val="bg2"/>
              </a:solidFill>
            </a:endParaRPr>
          </a:p>
          <a:p>
            <a:pPr marL="0" indent="0">
              <a:buNone/>
            </a:pPr>
            <a:endParaRPr kumimoji="1" lang="en-US" altLang="ja-JP" dirty="0" smtClean="0">
              <a:solidFill>
                <a:schemeClr val="bg2"/>
              </a:solidFill>
            </a:endParaRPr>
          </a:p>
          <a:p>
            <a:pPr marL="0" indent="0">
              <a:buNone/>
            </a:pPr>
            <a:endParaRPr lang="en-US" altLang="ja-JP" dirty="0">
              <a:solidFill>
                <a:schemeClr val="bg2"/>
              </a:solidFill>
            </a:endParaRPr>
          </a:p>
          <a:p>
            <a:pPr marL="0" indent="0">
              <a:buNone/>
            </a:pPr>
            <a:endParaRPr kumimoji="1" lang="en-US" altLang="ja-JP" dirty="0" smtClean="0">
              <a:solidFill>
                <a:schemeClr val="bg2"/>
              </a:solidFill>
            </a:endParaRPr>
          </a:p>
          <a:p>
            <a:pPr marL="0" indent="0">
              <a:buNone/>
            </a:pPr>
            <a:endParaRPr lang="en-US" altLang="ja-JP" dirty="0">
              <a:solidFill>
                <a:schemeClr val="bg2"/>
              </a:solidFill>
            </a:endParaRPr>
          </a:p>
          <a:p>
            <a:pPr marL="0" indent="0">
              <a:buNone/>
            </a:pPr>
            <a:endParaRPr lang="en-US" altLang="ja-JP" dirty="0">
              <a:solidFill>
                <a:schemeClr val="bg2"/>
              </a:solidFill>
            </a:endParaRPr>
          </a:p>
          <a:p>
            <a:pPr marL="0" indent="0" algn="r">
              <a:buNone/>
            </a:pPr>
            <a:r>
              <a:rPr kumimoji="1" lang="ja-JP" altLang="en-US" dirty="0" smtClean="0">
                <a:solidFill>
                  <a:schemeClr val="bg2"/>
                </a:solidFill>
              </a:rPr>
              <a:t>とする。</a:t>
            </a:r>
            <a:endParaRPr kumimoji="1" lang="en-US" altLang="ja-JP" dirty="0" smtClean="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schemeClr val="bg1"/>
                </a:solidFill>
              </a:rPr>
              <a:pPr/>
              <a:t>14</a:t>
            </a:fld>
            <a:endParaRPr kumimoji="1" lang="ja-JP" altLang="en-US" dirty="0">
              <a:solidFill>
                <a:schemeClr val="bg1"/>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sp>
        <p:nvSpPr>
          <p:cNvPr id="6" name="タイトル 1"/>
          <p:cNvSpPr>
            <a:spLocks noGrp="1"/>
          </p:cNvSpPr>
          <p:nvPr>
            <p:ph type="title"/>
          </p:nvPr>
        </p:nvSpPr>
        <p:spPr>
          <a:xfrm>
            <a:off x="484710" y="452718"/>
            <a:ext cx="7055380" cy="1400530"/>
          </a:xfrm>
        </p:spPr>
        <p:txBody>
          <a:bodyPr/>
          <a:lstStyle/>
          <a:p>
            <a:r>
              <a:rPr kumimoji="1" lang="ja-JP" altLang="en-US" dirty="0" smtClean="0">
                <a:solidFill>
                  <a:schemeClr val="bg2"/>
                </a:solidFill>
              </a:rPr>
              <a:t>定義づけ</a:t>
            </a:r>
            <a:endParaRPr kumimoji="1" lang="ja-JP" altLang="en-US" dirty="0">
              <a:solidFill>
                <a:schemeClr val="bg2"/>
              </a:solidFill>
            </a:endParaRPr>
          </a:p>
        </p:txBody>
      </p:sp>
      <p:sp>
        <p:nvSpPr>
          <p:cNvPr id="2" name="角丸四角形 1"/>
          <p:cNvSpPr/>
          <p:nvPr/>
        </p:nvSpPr>
        <p:spPr>
          <a:xfrm>
            <a:off x="709297" y="2921153"/>
            <a:ext cx="7153835" cy="158361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ja-JP" altLang="en-US" dirty="0" smtClean="0">
                <a:solidFill>
                  <a:schemeClr val="bg2"/>
                </a:solidFill>
              </a:rPr>
              <a:t>消費者</a:t>
            </a:r>
            <a:r>
              <a:rPr lang="ja-JP" altLang="en-US" dirty="0">
                <a:solidFill>
                  <a:schemeClr val="bg2"/>
                </a:solidFill>
              </a:rPr>
              <a:t>が必要だと探しているとき</a:t>
            </a:r>
            <a:r>
              <a:rPr lang="ja-JP" altLang="en-US" dirty="0" smtClean="0">
                <a:solidFill>
                  <a:schemeClr val="bg2"/>
                </a:solidFill>
              </a:rPr>
              <a:t>に</a:t>
            </a:r>
            <a:endParaRPr lang="en-US" altLang="ja-JP" dirty="0" smtClean="0">
              <a:solidFill>
                <a:schemeClr val="bg2"/>
              </a:solidFill>
            </a:endParaRPr>
          </a:p>
          <a:p>
            <a:pPr algn="ctr"/>
            <a:r>
              <a:rPr lang="ja-JP" altLang="en-US" dirty="0" smtClean="0">
                <a:solidFill>
                  <a:schemeClr val="bg2"/>
                </a:solidFill>
              </a:rPr>
              <a:t>分かりやすく</a:t>
            </a:r>
            <a:r>
              <a:rPr lang="ja-JP" altLang="en-US" dirty="0">
                <a:solidFill>
                  <a:schemeClr val="bg2"/>
                </a:solidFill>
              </a:rPr>
              <a:t>、役に立つ情報がそこにあるという状態で</a:t>
            </a:r>
            <a:r>
              <a:rPr lang="ja-JP" altLang="en-US" dirty="0" smtClean="0">
                <a:solidFill>
                  <a:schemeClr val="bg2"/>
                </a:solidFill>
              </a:rPr>
              <a:t>、</a:t>
            </a:r>
            <a:endParaRPr lang="en-US" altLang="ja-JP" dirty="0" smtClean="0">
              <a:solidFill>
                <a:schemeClr val="bg2"/>
              </a:solidFill>
            </a:endParaRPr>
          </a:p>
          <a:p>
            <a:pPr algn="ctr"/>
            <a:r>
              <a:rPr lang="ja-JP" altLang="en-US" dirty="0" smtClean="0">
                <a:solidFill>
                  <a:schemeClr val="bg2"/>
                </a:solidFill>
              </a:rPr>
              <a:t>売り込み</a:t>
            </a:r>
            <a:r>
              <a:rPr lang="ja-JP" altLang="en-US" dirty="0">
                <a:solidFill>
                  <a:schemeClr val="bg2"/>
                </a:solidFill>
              </a:rPr>
              <a:t>を控えたマーケティングである</a:t>
            </a:r>
            <a:r>
              <a:rPr lang="ja-JP" altLang="en-US" dirty="0" smtClean="0">
                <a:solidFill>
                  <a:schemeClr val="bg2"/>
                </a:solidFill>
              </a:rPr>
              <a:t>こと。</a:t>
            </a:r>
            <a:endParaRPr lang="en-US" altLang="ja-JP" dirty="0">
              <a:solidFill>
                <a:schemeClr val="bg2"/>
              </a:solidFill>
            </a:endParaRPr>
          </a:p>
        </p:txBody>
      </p:sp>
    </p:spTree>
    <p:extLst>
      <p:ext uri="{BB962C8B-B14F-4D97-AF65-F5344CB8AC3E}">
        <p14:creationId xmlns:p14="http://schemas.microsoft.com/office/powerpoint/2010/main" xmlns="" val="347277622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a:solidFill>
                  <a:schemeClr val="bg2"/>
                </a:solidFill>
              </a:rPr>
              <a:t>Agenda</a:t>
            </a:r>
            <a:endParaRPr kumimoji="1" lang="ja-JP" altLang="en-US" dirty="0">
              <a:solidFill>
                <a:schemeClr val="bg2"/>
              </a:solidFill>
            </a:endParaRPr>
          </a:p>
        </p:txBody>
      </p:sp>
      <p:sp>
        <p:nvSpPr>
          <p:cNvPr id="6" name="コンテンツ プレースホルダー 5"/>
          <p:cNvSpPr>
            <a:spLocks noGrp="1"/>
          </p:cNvSpPr>
          <p:nvPr>
            <p:ph idx="1"/>
          </p:nvPr>
        </p:nvSpPr>
        <p:spPr>
          <a:xfrm>
            <a:off x="827700" y="2052925"/>
            <a:ext cx="7567544" cy="4195481"/>
          </a:xfrm>
        </p:spPr>
        <p:txBody>
          <a:bodyPr>
            <a:normAutofit/>
          </a:bodyPr>
          <a:lstStyle/>
          <a:p>
            <a:pPr>
              <a:lnSpc>
                <a:spcPts val="4000"/>
              </a:lnSpc>
            </a:pPr>
            <a:r>
              <a:rPr kumimoji="1" lang="ja-JP" altLang="en-US" sz="3200" spc="20" dirty="0" smtClean="0">
                <a:solidFill>
                  <a:schemeClr val="bg2"/>
                </a:solidFill>
              </a:rPr>
              <a:t>テーマの重要性</a:t>
            </a:r>
            <a:endParaRPr kumimoji="1" lang="en-US" altLang="ja-JP" sz="3200" spc="20" dirty="0" smtClean="0">
              <a:solidFill>
                <a:schemeClr val="bg2"/>
              </a:solidFill>
            </a:endParaRPr>
          </a:p>
          <a:p>
            <a:pPr>
              <a:lnSpc>
                <a:spcPts val="4000"/>
              </a:lnSpc>
            </a:pPr>
            <a:r>
              <a:rPr lang="ja-JP" altLang="en-US" sz="3200" spc="20" dirty="0" smtClean="0">
                <a:solidFill>
                  <a:schemeClr val="bg2"/>
                </a:solidFill>
              </a:rPr>
              <a:t>コンテンツマーケティング研究の現状</a:t>
            </a:r>
            <a:endParaRPr lang="en-US" altLang="ja-JP" sz="3200" spc="20" dirty="0">
              <a:solidFill>
                <a:schemeClr val="bg2"/>
              </a:solidFill>
            </a:endParaRPr>
          </a:p>
          <a:p>
            <a:pPr>
              <a:lnSpc>
                <a:spcPts val="4000"/>
              </a:lnSpc>
            </a:pPr>
            <a:r>
              <a:rPr lang="ja-JP" altLang="en-US" sz="3200" spc="20" dirty="0" smtClean="0">
                <a:solidFill>
                  <a:schemeClr val="bg2"/>
                </a:solidFill>
              </a:rPr>
              <a:t>研究</a:t>
            </a:r>
            <a:r>
              <a:rPr lang="ja-JP" altLang="en-US" sz="3200" spc="20" dirty="0">
                <a:solidFill>
                  <a:schemeClr val="bg2"/>
                </a:solidFill>
              </a:rPr>
              <a:t>目標</a:t>
            </a:r>
            <a:endParaRPr lang="en-US" altLang="ja-JP" sz="3200" spc="20" dirty="0" smtClean="0">
              <a:solidFill>
                <a:schemeClr val="bg2"/>
              </a:solidFill>
            </a:endParaRPr>
          </a:p>
          <a:p>
            <a:pPr>
              <a:lnSpc>
                <a:spcPts val="4000"/>
              </a:lnSpc>
            </a:pPr>
            <a:r>
              <a:rPr lang="ja-JP" altLang="en-US" sz="3200" spc="20" dirty="0" smtClean="0">
                <a:solidFill>
                  <a:schemeClr val="bg2"/>
                </a:solidFill>
              </a:rPr>
              <a:t>仮説の方向性</a:t>
            </a:r>
            <a:endParaRPr lang="en-US" altLang="ja-JP" sz="3200" spc="20" dirty="0" smtClean="0">
              <a:solidFill>
                <a:schemeClr val="bg2"/>
              </a:solidFill>
            </a:endParaRPr>
          </a:p>
          <a:p>
            <a:pPr>
              <a:lnSpc>
                <a:spcPts val="4000"/>
              </a:lnSpc>
            </a:pPr>
            <a:r>
              <a:rPr lang="ja-JP" altLang="en-US" sz="3200" spc="20" dirty="0" smtClean="0">
                <a:solidFill>
                  <a:schemeClr val="bg2"/>
                </a:solidFill>
              </a:rPr>
              <a:t>どのようなマーケティングに役立つか</a:t>
            </a:r>
            <a:endParaRPr lang="en-US" altLang="ja-JP" sz="3200" spc="20" dirty="0" smtClean="0">
              <a:solidFill>
                <a:schemeClr val="bg2"/>
              </a:solidFill>
            </a:endParaRPr>
          </a:p>
          <a:p>
            <a:endParaRPr kumimoji="1" lang="en-US" altLang="ja-JP" sz="3200" dirty="0" smtClean="0">
              <a:solidFill>
                <a:schemeClr val="bg2"/>
              </a:solidFill>
            </a:endParaRPr>
          </a:p>
          <a:p>
            <a:endParaRPr kumimoji="1" lang="ja-JP" altLang="en-US" sz="3200"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15</a:t>
            </a:fld>
            <a:endParaRPr kumimoji="1" lang="ja-JP" altLang="en-US" dirty="0">
              <a:solidFill>
                <a:prstClr val="black">
                  <a:lumMod val="95000"/>
                </a:prstClr>
              </a:solidFill>
            </a:endParaRPr>
          </a:p>
        </p:txBody>
      </p:sp>
      <p:sp>
        <p:nvSpPr>
          <p:cNvPr id="2" name="角丸四角形 1"/>
          <p:cNvSpPr/>
          <p:nvPr/>
        </p:nvSpPr>
        <p:spPr>
          <a:xfrm>
            <a:off x="1157072" y="2698384"/>
            <a:ext cx="7238172" cy="58867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prstClr val="black"/>
              </a:solidFill>
            </a:endParaRPr>
          </a:p>
        </p:txBody>
      </p:sp>
    </p:spTree>
    <p:extLst>
      <p:ext uri="{BB962C8B-B14F-4D97-AF65-F5344CB8AC3E}">
        <p14:creationId xmlns:p14="http://schemas.microsoft.com/office/powerpoint/2010/main" xmlns="" val="11764828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 name="爆発 1 11"/>
          <p:cNvSpPr/>
          <p:nvPr/>
        </p:nvSpPr>
        <p:spPr>
          <a:xfrm>
            <a:off x="1790700" y="4981575"/>
            <a:ext cx="5038725" cy="1876425"/>
          </a:xfrm>
          <a:prstGeom prst="irregularSeal1">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kumimoji="1" lang="ja-JP" altLang="en-US">
              <a:solidFill>
                <a:prstClr val="white"/>
              </a:solidFill>
            </a:endParaRPr>
          </a:p>
        </p:txBody>
      </p:sp>
      <p:sp>
        <p:nvSpPr>
          <p:cNvPr id="2" name="タイトル 1"/>
          <p:cNvSpPr>
            <a:spLocks noGrp="1"/>
          </p:cNvSpPr>
          <p:nvPr>
            <p:ph type="title"/>
          </p:nvPr>
        </p:nvSpPr>
        <p:spPr/>
        <p:txBody>
          <a:bodyPr/>
          <a:lstStyle/>
          <a:p>
            <a:r>
              <a:rPr lang="ja-JP" altLang="en-US" dirty="0" smtClean="0">
                <a:solidFill>
                  <a:schemeClr val="bg2"/>
                </a:solidFill>
              </a:rPr>
              <a:t>先行研究で述べている結果</a:t>
            </a:r>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16</a:t>
            </a:fld>
            <a:endParaRPr kumimoji="1" lang="ja-JP" altLang="en-US" dirty="0">
              <a:solidFill>
                <a:prstClr val="black">
                  <a:lumMod val="95000"/>
                </a:prstClr>
              </a:solidFill>
            </a:endParaRPr>
          </a:p>
        </p:txBody>
      </p:sp>
      <p:sp>
        <p:nvSpPr>
          <p:cNvPr id="5" name="テキスト ボックス 4"/>
          <p:cNvSpPr txBox="1"/>
          <p:nvPr/>
        </p:nvSpPr>
        <p:spPr>
          <a:xfrm>
            <a:off x="258369" y="111070"/>
            <a:ext cx="4246396" cy="369332"/>
          </a:xfrm>
          <a:prstGeom prst="rect">
            <a:avLst/>
          </a:prstGeom>
          <a:noFill/>
        </p:spPr>
        <p:txBody>
          <a:bodyPr wrap="square" rtlCol="0">
            <a:spAutoFit/>
          </a:bodyPr>
          <a:lstStyle/>
          <a:p>
            <a:r>
              <a:rPr kumimoji="1" lang="ja-JP" altLang="en-US" dirty="0" smtClean="0">
                <a:solidFill>
                  <a:srgbClr val="0E5580"/>
                </a:solidFill>
              </a:rPr>
              <a:t>コンテンツマーケティング研究の現状</a:t>
            </a:r>
            <a:endParaRPr kumimoji="1" lang="en-US" altLang="ja-JP" dirty="0" smtClean="0">
              <a:solidFill>
                <a:srgbClr val="0E5580"/>
              </a:solidFill>
            </a:endParaRPr>
          </a:p>
        </p:txBody>
      </p:sp>
      <p:sp>
        <p:nvSpPr>
          <p:cNvPr id="6" name="角丸四角形 5"/>
          <p:cNvSpPr/>
          <p:nvPr/>
        </p:nvSpPr>
        <p:spPr>
          <a:xfrm>
            <a:off x="897724" y="1463547"/>
            <a:ext cx="6642365" cy="1574929"/>
          </a:xfrm>
          <a:prstGeom prst="round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dirty="0">
                <a:solidFill>
                  <a:srgbClr val="0E5580"/>
                </a:solidFill>
              </a:rPr>
              <a:t>「ユーザーと企業の立場が対等になり、そういったユーザーとどのようなコミュニケーションを取っていくかが企業にとっての課題」今田素子氏（</a:t>
            </a:r>
            <a:r>
              <a:rPr lang="en-US" altLang="ja-JP" dirty="0">
                <a:solidFill>
                  <a:srgbClr val="0E5580"/>
                </a:solidFill>
              </a:rPr>
              <a:t>2013</a:t>
            </a:r>
            <a:r>
              <a:rPr lang="ja-JP" altLang="en-US" dirty="0">
                <a:solidFill>
                  <a:srgbClr val="0E5580"/>
                </a:solidFill>
              </a:rPr>
              <a:t>年</a:t>
            </a:r>
            <a:r>
              <a:rPr lang="en-US" altLang="ja-JP" dirty="0">
                <a:solidFill>
                  <a:srgbClr val="0E5580"/>
                </a:solidFill>
              </a:rPr>
              <a:t>8</a:t>
            </a:r>
            <a:r>
              <a:rPr lang="ja-JP" altLang="en-US" dirty="0">
                <a:solidFill>
                  <a:srgbClr val="0E5580"/>
                </a:solidFill>
              </a:rPr>
              <a:t>月号）</a:t>
            </a:r>
            <a:r>
              <a:rPr lang="en-US" altLang="ja-JP" dirty="0">
                <a:solidFill>
                  <a:srgbClr val="0E5580"/>
                </a:solidFill>
              </a:rPr>
              <a:t>IMPRESS</a:t>
            </a:r>
          </a:p>
          <a:p>
            <a:pPr algn="ctr"/>
            <a:endParaRPr kumimoji="1" lang="ja-JP" altLang="en-US" dirty="0">
              <a:solidFill>
                <a:prstClr val="white"/>
              </a:solidFill>
            </a:endParaRPr>
          </a:p>
        </p:txBody>
      </p:sp>
      <p:sp>
        <p:nvSpPr>
          <p:cNvPr id="7" name="角丸四角形 6"/>
          <p:cNvSpPr/>
          <p:nvPr/>
        </p:nvSpPr>
        <p:spPr>
          <a:xfrm>
            <a:off x="897726" y="3378426"/>
            <a:ext cx="6642363" cy="1603149"/>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dirty="0" smtClean="0">
                <a:solidFill>
                  <a:srgbClr val="0E5580"/>
                </a:solidFill>
              </a:rPr>
              <a:t>「コンテンツ</a:t>
            </a:r>
            <a:r>
              <a:rPr lang="ja-JP" altLang="en-US" dirty="0">
                <a:solidFill>
                  <a:srgbClr val="0E5580"/>
                </a:solidFill>
              </a:rPr>
              <a:t>供給過剰、継続的で習慣的なコンテンツの創造」近藤知幸氏、井上佑介氏　（</a:t>
            </a:r>
            <a:r>
              <a:rPr lang="en-US" altLang="ja-JP" dirty="0">
                <a:solidFill>
                  <a:srgbClr val="0E5580"/>
                </a:solidFill>
              </a:rPr>
              <a:t>2015</a:t>
            </a:r>
            <a:r>
              <a:rPr lang="ja-JP" altLang="en-US" dirty="0">
                <a:solidFill>
                  <a:srgbClr val="0E5580"/>
                </a:solidFill>
              </a:rPr>
              <a:t>年</a:t>
            </a:r>
            <a:r>
              <a:rPr lang="en-US" altLang="ja-JP" dirty="0">
                <a:solidFill>
                  <a:srgbClr val="0E5580"/>
                </a:solidFill>
              </a:rPr>
              <a:t>6</a:t>
            </a:r>
            <a:r>
              <a:rPr lang="ja-JP" altLang="en-US" dirty="0">
                <a:solidFill>
                  <a:srgbClr val="0E5580"/>
                </a:solidFill>
              </a:rPr>
              <a:t>月）</a:t>
            </a:r>
            <a:r>
              <a:rPr lang="en-US" altLang="ja-JP" dirty="0">
                <a:solidFill>
                  <a:srgbClr val="0E5580"/>
                </a:solidFill>
              </a:rPr>
              <a:t>Unisys</a:t>
            </a:r>
            <a:r>
              <a:rPr lang="ja-JP" altLang="en-US" dirty="0">
                <a:solidFill>
                  <a:srgbClr val="0E5580"/>
                </a:solidFill>
              </a:rPr>
              <a:t> </a:t>
            </a:r>
            <a:r>
              <a:rPr lang="en-US" altLang="ja-JP" dirty="0">
                <a:solidFill>
                  <a:srgbClr val="0E5580"/>
                </a:solidFill>
              </a:rPr>
              <a:t>Technology</a:t>
            </a:r>
            <a:r>
              <a:rPr lang="ja-JP" altLang="en-US" dirty="0">
                <a:solidFill>
                  <a:srgbClr val="0E5580"/>
                </a:solidFill>
              </a:rPr>
              <a:t> </a:t>
            </a:r>
            <a:r>
              <a:rPr lang="en-US" altLang="ja-JP" dirty="0">
                <a:solidFill>
                  <a:srgbClr val="0E5580"/>
                </a:solidFill>
              </a:rPr>
              <a:t>Review</a:t>
            </a:r>
            <a:r>
              <a:rPr lang="ja-JP" altLang="en-US" dirty="0">
                <a:solidFill>
                  <a:srgbClr val="0E5580"/>
                </a:solidFill>
              </a:rPr>
              <a:t> </a:t>
            </a:r>
            <a:r>
              <a:rPr lang="en-US" altLang="ja-JP" dirty="0">
                <a:solidFill>
                  <a:srgbClr val="0E5580"/>
                </a:solidFill>
              </a:rPr>
              <a:t>Extra</a:t>
            </a:r>
            <a:r>
              <a:rPr lang="ja-JP" altLang="en-US" dirty="0">
                <a:solidFill>
                  <a:srgbClr val="0E5580"/>
                </a:solidFill>
              </a:rPr>
              <a:t> </a:t>
            </a:r>
            <a:r>
              <a:rPr lang="en-US" altLang="ja-JP" dirty="0">
                <a:solidFill>
                  <a:srgbClr val="0E5580"/>
                </a:solidFill>
              </a:rPr>
              <a:t>Edition</a:t>
            </a:r>
            <a:r>
              <a:rPr lang="ja-JP" altLang="en-US" dirty="0">
                <a:solidFill>
                  <a:srgbClr val="0E5580"/>
                </a:solidFill>
              </a:rPr>
              <a:t>第</a:t>
            </a:r>
            <a:r>
              <a:rPr lang="en-US" altLang="ja-JP" dirty="0">
                <a:solidFill>
                  <a:srgbClr val="0E5580"/>
                </a:solidFill>
              </a:rPr>
              <a:t>124</a:t>
            </a:r>
            <a:r>
              <a:rPr lang="ja-JP" altLang="en-US" dirty="0">
                <a:solidFill>
                  <a:srgbClr val="0E5580"/>
                </a:solidFill>
              </a:rPr>
              <a:t>号</a:t>
            </a:r>
            <a:endParaRPr lang="en-US" altLang="ja-JP" dirty="0">
              <a:solidFill>
                <a:srgbClr val="0E5580"/>
              </a:solidFill>
            </a:endParaRPr>
          </a:p>
          <a:p>
            <a:pPr algn="ctr"/>
            <a:endParaRPr kumimoji="1" lang="ja-JP" altLang="en-US" dirty="0">
              <a:solidFill>
                <a:prstClr val="white"/>
              </a:solidFill>
            </a:endParaRPr>
          </a:p>
        </p:txBody>
      </p:sp>
      <p:sp>
        <p:nvSpPr>
          <p:cNvPr id="9" name="テキスト ボックス 8"/>
          <p:cNvSpPr txBox="1"/>
          <p:nvPr/>
        </p:nvSpPr>
        <p:spPr>
          <a:xfrm>
            <a:off x="2788448" y="5573494"/>
            <a:ext cx="3021802" cy="646331"/>
          </a:xfrm>
          <a:prstGeom prst="rect">
            <a:avLst/>
          </a:prstGeom>
          <a:noFill/>
        </p:spPr>
        <p:txBody>
          <a:bodyPr wrap="square" rtlCol="0">
            <a:spAutoFit/>
          </a:bodyPr>
          <a:lstStyle/>
          <a:p>
            <a:r>
              <a:rPr kumimoji="1" lang="ja-JP" altLang="en-US" dirty="0" smtClean="0">
                <a:solidFill>
                  <a:srgbClr val="0E5580"/>
                </a:solidFill>
              </a:rPr>
              <a:t>どちらも具体的な</a:t>
            </a:r>
            <a:endParaRPr kumimoji="1" lang="en-US" altLang="ja-JP" dirty="0" smtClean="0">
              <a:solidFill>
                <a:srgbClr val="0E5580"/>
              </a:solidFill>
            </a:endParaRPr>
          </a:p>
          <a:p>
            <a:r>
              <a:rPr kumimoji="1" lang="ja-JP" altLang="en-US" dirty="0" smtClean="0">
                <a:solidFill>
                  <a:srgbClr val="0E5580"/>
                </a:solidFill>
              </a:rPr>
              <a:t>解決策を述べていない！！</a:t>
            </a:r>
            <a:endParaRPr kumimoji="1" lang="en-US" altLang="ja-JP" dirty="0" smtClean="0">
              <a:solidFill>
                <a:srgbClr val="0E5580"/>
              </a:solidFill>
            </a:endParaRPr>
          </a:p>
        </p:txBody>
      </p:sp>
      <p:sp>
        <p:nvSpPr>
          <p:cNvPr id="10" name="右矢印 9"/>
          <p:cNvSpPr/>
          <p:nvPr/>
        </p:nvSpPr>
        <p:spPr>
          <a:xfrm>
            <a:off x="897723" y="5638800"/>
            <a:ext cx="997751" cy="581025"/>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prstClr val="black"/>
              </a:solidFill>
            </a:endParaRPr>
          </a:p>
        </p:txBody>
      </p:sp>
    </p:spTree>
    <p:extLst>
      <p:ext uri="{BB962C8B-B14F-4D97-AF65-F5344CB8AC3E}">
        <p14:creationId xmlns:p14="http://schemas.microsoft.com/office/powerpoint/2010/main" xmlns="" val="4897378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2"/>
                </a:solidFill>
              </a:rPr>
              <a:t>コンテンツマーケティング研究の現状</a:t>
            </a:r>
            <a:endParaRPr kumimoji="1" lang="ja-JP" altLang="en-US" dirty="0">
              <a:solidFill>
                <a:schemeClr val="bg2"/>
              </a:solidFill>
            </a:endParaRPr>
          </a:p>
        </p:txBody>
      </p:sp>
      <p:sp>
        <p:nvSpPr>
          <p:cNvPr id="3" name="コンテンツ プレースホルダー 2"/>
          <p:cNvSpPr>
            <a:spLocks noGrp="1"/>
          </p:cNvSpPr>
          <p:nvPr>
            <p:ph idx="1"/>
          </p:nvPr>
        </p:nvSpPr>
        <p:spPr>
          <a:xfrm>
            <a:off x="828436" y="2133607"/>
            <a:ext cx="6711654" cy="4195481"/>
          </a:xfrm>
        </p:spPr>
        <p:txBody>
          <a:bodyPr/>
          <a:lstStyle/>
          <a:p>
            <a:r>
              <a:rPr kumimoji="1" lang="ja-JP" altLang="en-US" dirty="0" smtClean="0">
                <a:solidFill>
                  <a:schemeClr val="bg2"/>
                </a:solidFill>
              </a:rPr>
              <a:t>アメリカでの</a:t>
            </a:r>
            <a:r>
              <a:rPr kumimoji="1" lang="en-US" altLang="ja-JP" dirty="0" err="1" smtClean="0">
                <a:solidFill>
                  <a:schemeClr val="bg2"/>
                </a:solidFill>
              </a:rPr>
              <a:t>BtoB</a:t>
            </a:r>
            <a:r>
              <a:rPr kumimoji="1" lang="ja-JP" altLang="en-US" dirty="0" smtClean="0">
                <a:solidFill>
                  <a:schemeClr val="bg2"/>
                </a:solidFill>
              </a:rPr>
              <a:t>や</a:t>
            </a:r>
            <a:r>
              <a:rPr kumimoji="1" lang="en-US" altLang="ja-JP" dirty="0" err="1" smtClean="0">
                <a:solidFill>
                  <a:schemeClr val="bg2"/>
                </a:solidFill>
              </a:rPr>
              <a:t>BtoC</a:t>
            </a:r>
            <a:r>
              <a:rPr kumimoji="1" lang="ja-JP" altLang="en-US" dirty="0" smtClean="0">
                <a:solidFill>
                  <a:schemeClr val="bg2"/>
                </a:solidFill>
              </a:rPr>
              <a:t>の普及を説明しているものが多い。具体的な推奨方法を説明している文献がない。</a:t>
            </a:r>
            <a:endParaRPr kumimoji="1" lang="en-US" altLang="ja-JP" dirty="0" smtClean="0">
              <a:solidFill>
                <a:schemeClr val="bg2"/>
              </a:solidFill>
            </a:endParaRPr>
          </a:p>
          <a:p>
            <a:r>
              <a:rPr lang="ja-JP" altLang="en-US" dirty="0" smtClean="0">
                <a:solidFill>
                  <a:schemeClr val="bg2"/>
                </a:solidFill>
              </a:rPr>
              <a:t>アメリカでのコンテンツマーケティングの普及率が高いため、筆者が外国人の文献が多い。</a:t>
            </a:r>
            <a:endParaRPr lang="en-US" altLang="ja-JP" dirty="0" smtClean="0">
              <a:solidFill>
                <a:schemeClr val="bg2"/>
              </a:solidFill>
            </a:endParaRPr>
          </a:p>
          <a:p>
            <a:r>
              <a:rPr kumimoji="1" lang="ja-JP" altLang="en-US" dirty="0">
                <a:solidFill>
                  <a:schemeClr val="bg2"/>
                </a:solidFill>
              </a:rPr>
              <a:t>論文</a:t>
            </a:r>
            <a:r>
              <a:rPr kumimoji="1" lang="ja-JP" altLang="en-US" dirty="0" smtClean="0">
                <a:solidFill>
                  <a:schemeClr val="bg2"/>
                </a:solidFill>
              </a:rPr>
              <a:t>や文献は少ないが、雑誌やインターネット上での特集は多く、注目されていることがわかる。</a:t>
            </a:r>
            <a:endParaRPr kumimoji="1" lang="en-US" altLang="ja-JP" dirty="0" smtClean="0">
              <a:solidFill>
                <a:schemeClr val="bg2"/>
              </a:solidFill>
            </a:endParaRPr>
          </a:p>
          <a:p>
            <a:r>
              <a:rPr lang="ja-JP" altLang="en-US" dirty="0" smtClean="0">
                <a:solidFill>
                  <a:schemeClr val="bg2"/>
                </a:solidFill>
              </a:rPr>
              <a:t>どの研究や文献もコンテンツマーケティングの説明であり、中身に踏み込んだものがない</a:t>
            </a:r>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schemeClr val="bg1">
                    <a:lumMod val="95000"/>
                  </a:schemeClr>
                </a:solidFill>
              </a:rPr>
              <a:pPr/>
              <a:t>17</a:t>
            </a:fld>
            <a:endParaRPr kumimoji="1" lang="ja-JP" altLang="en-US" dirty="0">
              <a:solidFill>
                <a:schemeClr val="bg1">
                  <a:lumMod val="95000"/>
                </a:schemeClr>
              </a:solidFill>
            </a:endParaRPr>
          </a:p>
        </p:txBody>
      </p:sp>
      <p:sp>
        <p:nvSpPr>
          <p:cNvPr id="5" name="テキスト ボックス 4"/>
          <p:cNvSpPr txBox="1"/>
          <p:nvPr/>
        </p:nvSpPr>
        <p:spPr>
          <a:xfrm>
            <a:off x="258369" y="111070"/>
            <a:ext cx="4246396" cy="369332"/>
          </a:xfrm>
          <a:prstGeom prst="rect">
            <a:avLst/>
          </a:prstGeom>
          <a:noFill/>
        </p:spPr>
        <p:txBody>
          <a:bodyPr wrap="square" rtlCol="0">
            <a:spAutoFit/>
          </a:bodyPr>
          <a:lstStyle/>
          <a:p>
            <a:r>
              <a:rPr kumimoji="1" lang="ja-JP" altLang="en-US" dirty="0" smtClean="0">
                <a:solidFill>
                  <a:schemeClr val="bg2"/>
                </a:solidFill>
              </a:rPr>
              <a:t>コンテンツマーケティング研究の現状</a:t>
            </a:r>
            <a:endParaRPr kumimoji="1" lang="en-US" altLang="ja-JP" dirty="0" smtClean="0">
              <a:solidFill>
                <a:schemeClr val="bg2"/>
              </a:solidFill>
            </a:endParaRPr>
          </a:p>
        </p:txBody>
      </p:sp>
    </p:spTree>
    <p:extLst>
      <p:ext uri="{BB962C8B-B14F-4D97-AF65-F5344CB8AC3E}">
        <p14:creationId xmlns:p14="http://schemas.microsoft.com/office/powerpoint/2010/main" xmlns="" val="17968249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a:solidFill>
                  <a:schemeClr val="bg2"/>
                </a:solidFill>
              </a:rPr>
              <a:t>Agenda</a:t>
            </a:r>
            <a:endParaRPr kumimoji="1" lang="ja-JP" altLang="en-US" dirty="0">
              <a:solidFill>
                <a:schemeClr val="bg2"/>
              </a:solidFill>
            </a:endParaRPr>
          </a:p>
        </p:txBody>
      </p:sp>
      <p:sp>
        <p:nvSpPr>
          <p:cNvPr id="6" name="コンテンツ プレースホルダー 5"/>
          <p:cNvSpPr>
            <a:spLocks noGrp="1"/>
          </p:cNvSpPr>
          <p:nvPr>
            <p:ph idx="1"/>
          </p:nvPr>
        </p:nvSpPr>
        <p:spPr>
          <a:xfrm>
            <a:off x="827700" y="2052925"/>
            <a:ext cx="7567544" cy="4195481"/>
          </a:xfrm>
        </p:spPr>
        <p:txBody>
          <a:bodyPr>
            <a:normAutofit/>
          </a:bodyPr>
          <a:lstStyle/>
          <a:p>
            <a:pPr>
              <a:lnSpc>
                <a:spcPts val="4000"/>
              </a:lnSpc>
            </a:pPr>
            <a:r>
              <a:rPr kumimoji="1" lang="ja-JP" altLang="en-US" sz="3200" spc="20" dirty="0" smtClean="0">
                <a:solidFill>
                  <a:schemeClr val="bg2"/>
                </a:solidFill>
              </a:rPr>
              <a:t>テーマの重要性</a:t>
            </a:r>
            <a:endParaRPr kumimoji="1" lang="en-US" altLang="ja-JP" sz="3200" spc="20" dirty="0" smtClean="0">
              <a:solidFill>
                <a:schemeClr val="bg2"/>
              </a:solidFill>
            </a:endParaRPr>
          </a:p>
          <a:p>
            <a:pPr>
              <a:lnSpc>
                <a:spcPts val="4000"/>
              </a:lnSpc>
            </a:pPr>
            <a:r>
              <a:rPr lang="ja-JP" altLang="en-US" sz="3200" spc="20" dirty="0" smtClean="0">
                <a:solidFill>
                  <a:schemeClr val="bg2"/>
                </a:solidFill>
              </a:rPr>
              <a:t>コンテンツマーケティング研究の現状</a:t>
            </a:r>
            <a:endParaRPr lang="en-US" altLang="ja-JP" sz="3200" spc="20" dirty="0">
              <a:solidFill>
                <a:schemeClr val="bg2"/>
              </a:solidFill>
            </a:endParaRPr>
          </a:p>
          <a:p>
            <a:pPr>
              <a:lnSpc>
                <a:spcPts val="4000"/>
              </a:lnSpc>
            </a:pPr>
            <a:r>
              <a:rPr lang="ja-JP" altLang="en-US" sz="3200" spc="20" dirty="0" smtClean="0">
                <a:solidFill>
                  <a:schemeClr val="bg2"/>
                </a:solidFill>
              </a:rPr>
              <a:t>研究目標</a:t>
            </a:r>
            <a:endParaRPr lang="en-US" altLang="ja-JP" sz="3200" spc="20" dirty="0" smtClean="0">
              <a:solidFill>
                <a:schemeClr val="bg2"/>
              </a:solidFill>
            </a:endParaRPr>
          </a:p>
          <a:p>
            <a:pPr>
              <a:lnSpc>
                <a:spcPts val="4000"/>
              </a:lnSpc>
            </a:pPr>
            <a:r>
              <a:rPr lang="ja-JP" altLang="en-US" sz="3200" spc="20" dirty="0" smtClean="0">
                <a:solidFill>
                  <a:schemeClr val="bg2"/>
                </a:solidFill>
              </a:rPr>
              <a:t>仮説の方向性</a:t>
            </a:r>
            <a:endParaRPr lang="en-US" altLang="ja-JP" sz="3200" spc="20" dirty="0" smtClean="0">
              <a:solidFill>
                <a:schemeClr val="bg2"/>
              </a:solidFill>
            </a:endParaRPr>
          </a:p>
          <a:p>
            <a:pPr>
              <a:lnSpc>
                <a:spcPts val="4000"/>
              </a:lnSpc>
            </a:pPr>
            <a:r>
              <a:rPr lang="ja-JP" altLang="en-US" sz="3200" spc="20" dirty="0" smtClean="0">
                <a:solidFill>
                  <a:schemeClr val="bg2"/>
                </a:solidFill>
              </a:rPr>
              <a:t>どのようなマーケティングに役立つか</a:t>
            </a:r>
            <a:endParaRPr lang="en-US" altLang="ja-JP" sz="3200" spc="20" dirty="0" smtClean="0">
              <a:solidFill>
                <a:schemeClr val="bg2"/>
              </a:solidFill>
            </a:endParaRPr>
          </a:p>
          <a:p>
            <a:endParaRPr kumimoji="1" lang="en-US" altLang="ja-JP" sz="3200" dirty="0" smtClean="0">
              <a:solidFill>
                <a:schemeClr val="bg2"/>
              </a:solidFill>
            </a:endParaRPr>
          </a:p>
          <a:p>
            <a:endParaRPr kumimoji="1" lang="ja-JP" altLang="en-US" sz="3200"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18</a:t>
            </a:fld>
            <a:endParaRPr kumimoji="1" lang="ja-JP" altLang="en-US" dirty="0">
              <a:solidFill>
                <a:prstClr val="black">
                  <a:lumMod val="95000"/>
                </a:prstClr>
              </a:solidFill>
            </a:endParaRPr>
          </a:p>
        </p:txBody>
      </p:sp>
      <p:sp>
        <p:nvSpPr>
          <p:cNvPr id="2" name="角丸四角形 1"/>
          <p:cNvSpPr/>
          <p:nvPr/>
        </p:nvSpPr>
        <p:spPr>
          <a:xfrm>
            <a:off x="1157072" y="3322925"/>
            <a:ext cx="1922304" cy="58867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prstClr val="black"/>
              </a:solidFill>
            </a:endParaRPr>
          </a:p>
        </p:txBody>
      </p:sp>
    </p:spTree>
    <p:extLst>
      <p:ext uri="{BB962C8B-B14F-4D97-AF65-F5344CB8AC3E}">
        <p14:creationId xmlns:p14="http://schemas.microsoft.com/office/powerpoint/2010/main" xmlns="" val="16343663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83974" y="480402"/>
            <a:ext cx="7055380" cy="1400530"/>
          </a:xfrm>
        </p:spPr>
        <p:txBody>
          <a:bodyPr/>
          <a:lstStyle/>
          <a:p>
            <a:r>
              <a:rPr kumimoji="1" lang="ja-JP" altLang="en-US" dirty="0" smtClean="0">
                <a:solidFill>
                  <a:schemeClr val="bg2"/>
                </a:solidFill>
              </a:rPr>
              <a:t>明らかにしたいこと</a:t>
            </a:r>
            <a:endParaRPr kumimoji="1" lang="ja-JP" altLang="en-US" dirty="0">
              <a:solidFill>
                <a:schemeClr val="bg2"/>
              </a:solidFill>
            </a:endParaRPr>
          </a:p>
        </p:txBody>
      </p:sp>
      <p:sp>
        <p:nvSpPr>
          <p:cNvPr id="3" name="コンテンツ プレースホルダー 2"/>
          <p:cNvSpPr>
            <a:spLocks noGrp="1"/>
          </p:cNvSpPr>
          <p:nvPr>
            <p:ph idx="1"/>
          </p:nvPr>
        </p:nvSpPr>
        <p:spPr/>
        <p:txBody>
          <a:bodyPr/>
          <a:lstStyle/>
          <a:p>
            <a:r>
              <a:rPr lang="ja-JP" altLang="en-US" dirty="0" smtClean="0">
                <a:solidFill>
                  <a:schemeClr val="bg2"/>
                </a:solidFill>
              </a:rPr>
              <a:t>お役立ち情報と商品紹介</a:t>
            </a:r>
            <a:r>
              <a:rPr kumimoji="1" lang="ja-JP" altLang="en-US" dirty="0" smtClean="0">
                <a:solidFill>
                  <a:schemeClr val="bg2"/>
                </a:solidFill>
              </a:rPr>
              <a:t>が消費者、見込み客に与える不快感</a:t>
            </a:r>
            <a:endParaRPr kumimoji="1" lang="en-US" altLang="ja-JP" dirty="0" smtClean="0">
              <a:solidFill>
                <a:schemeClr val="bg2"/>
              </a:solidFill>
            </a:endParaRPr>
          </a:p>
          <a:p>
            <a:endParaRPr kumimoji="1" lang="en-US" altLang="ja-JP" dirty="0" smtClean="0">
              <a:solidFill>
                <a:schemeClr val="bg2"/>
              </a:solidFill>
            </a:endParaRPr>
          </a:p>
          <a:p>
            <a:r>
              <a:rPr lang="ja-JP" altLang="en-US" dirty="0" smtClean="0">
                <a:solidFill>
                  <a:schemeClr val="bg2"/>
                </a:solidFill>
              </a:rPr>
              <a:t>ある程度の企業・ブランドの</a:t>
            </a:r>
            <a:r>
              <a:rPr lang="ja-JP" altLang="en-US" dirty="0">
                <a:solidFill>
                  <a:schemeClr val="bg2"/>
                </a:solidFill>
              </a:rPr>
              <a:t>アピール</a:t>
            </a:r>
            <a:r>
              <a:rPr lang="ja-JP" altLang="en-US" dirty="0" smtClean="0">
                <a:solidFill>
                  <a:schemeClr val="bg2"/>
                </a:solidFill>
              </a:rPr>
              <a:t>は必要。</a:t>
            </a:r>
            <a:r>
              <a:rPr lang="ja-JP" altLang="en-US" dirty="0">
                <a:solidFill>
                  <a:schemeClr val="bg2"/>
                </a:solidFill>
              </a:rPr>
              <a:t>その</a:t>
            </a:r>
            <a:r>
              <a:rPr lang="ja-JP" altLang="en-US" dirty="0" smtClean="0">
                <a:solidFill>
                  <a:schemeClr val="bg2"/>
                </a:solidFill>
              </a:rPr>
              <a:t>点で、どこまでが消費者にとって、企業の</a:t>
            </a:r>
            <a:r>
              <a:rPr lang="ja-JP" altLang="en-US" dirty="0">
                <a:solidFill>
                  <a:schemeClr val="bg2"/>
                </a:solidFill>
              </a:rPr>
              <a:t>主張と</a:t>
            </a:r>
            <a:r>
              <a:rPr lang="ja-JP" altLang="en-US" dirty="0" smtClean="0">
                <a:solidFill>
                  <a:schemeClr val="bg2"/>
                </a:solidFill>
              </a:rPr>
              <a:t>とられないのか。</a:t>
            </a:r>
            <a:endParaRPr lang="en-US" altLang="ja-JP" dirty="0" smtClean="0">
              <a:solidFill>
                <a:schemeClr val="bg2"/>
              </a:solidFill>
            </a:endParaRPr>
          </a:p>
          <a:p>
            <a:endParaRPr lang="en-US" altLang="ja-JP" dirty="0" smtClean="0">
              <a:solidFill>
                <a:schemeClr val="bg2"/>
              </a:solidFill>
            </a:endParaRPr>
          </a:p>
          <a:p>
            <a:r>
              <a:rPr lang="ja-JP" altLang="en-US" dirty="0">
                <a:solidFill>
                  <a:schemeClr val="bg2"/>
                </a:solidFill>
              </a:rPr>
              <a:t>今後新たにお役立ちサイトの設営に取り組もうとしている企業と現在取り組んでいる企業においてベストなお役立ち情報と商品紹介のバランスを明確にする</a:t>
            </a:r>
          </a:p>
          <a:p>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19</a:t>
            </a:fld>
            <a:endParaRPr kumimoji="1" lang="ja-JP" altLang="en-US" dirty="0">
              <a:solidFill>
                <a:prstClr val="black">
                  <a:lumMod val="95000"/>
                </a:prstClr>
              </a:solidFill>
            </a:endParaRPr>
          </a:p>
        </p:txBody>
      </p:sp>
      <p:sp>
        <p:nvSpPr>
          <p:cNvPr id="5" name="テキスト ボックス 4"/>
          <p:cNvSpPr txBox="1"/>
          <p:nvPr/>
        </p:nvSpPr>
        <p:spPr>
          <a:xfrm>
            <a:off x="258369" y="111070"/>
            <a:ext cx="2522931" cy="369332"/>
          </a:xfrm>
          <a:prstGeom prst="rect">
            <a:avLst/>
          </a:prstGeom>
          <a:noFill/>
        </p:spPr>
        <p:txBody>
          <a:bodyPr wrap="square" rtlCol="0">
            <a:spAutoFit/>
          </a:bodyPr>
          <a:lstStyle/>
          <a:p>
            <a:r>
              <a:rPr kumimoji="1" lang="ja-JP" altLang="en-US" dirty="0" smtClean="0">
                <a:solidFill>
                  <a:srgbClr val="0E5580"/>
                </a:solidFill>
              </a:rPr>
              <a:t>研究</a:t>
            </a:r>
            <a:r>
              <a:rPr kumimoji="1" lang="ja-JP" altLang="en-US" dirty="0">
                <a:solidFill>
                  <a:srgbClr val="0E5580"/>
                </a:solidFill>
              </a:rPr>
              <a:t>目標</a:t>
            </a:r>
            <a:endParaRPr kumimoji="1" lang="en-US" altLang="ja-JP" dirty="0" smtClean="0">
              <a:solidFill>
                <a:srgbClr val="0E5580"/>
              </a:solidFill>
            </a:endParaRPr>
          </a:p>
        </p:txBody>
      </p:sp>
    </p:spTree>
    <p:extLst>
      <p:ext uri="{BB962C8B-B14F-4D97-AF65-F5344CB8AC3E}">
        <p14:creationId xmlns:p14="http://schemas.microsoft.com/office/powerpoint/2010/main" xmlns="" val="12220596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a:solidFill>
                  <a:schemeClr val="bg2"/>
                </a:solidFill>
              </a:rPr>
              <a:t>Agenda</a:t>
            </a:r>
            <a:endParaRPr kumimoji="1" lang="ja-JP" altLang="en-US" dirty="0">
              <a:solidFill>
                <a:schemeClr val="bg2"/>
              </a:solidFill>
            </a:endParaRPr>
          </a:p>
        </p:txBody>
      </p:sp>
      <p:sp>
        <p:nvSpPr>
          <p:cNvPr id="6" name="コンテンツ プレースホルダー 5"/>
          <p:cNvSpPr>
            <a:spLocks noGrp="1"/>
          </p:cNvSpPr>
          <p:nvPr>
            <p:ph idx="1"/>
          </p:nvPr>
        </p:nvSpPr>
        <p:spPr>
          <a:xfrm>
            <a:off x="827700" y="2052925"/>
            <a:ext cx="7567544" cy="4195481"/>
          </a:xfrm>
        </p:spPr>
        <p:txBody>
          <a:bodyPr>
            <a:normAutofit/>
          </a:bodyPr>
          <a:lstStyle/>
          <a:p>
            <a:pPr>
              <a:lnSpc>
                <a:spcPts val="4000"/>
              </a:lnSpc>
            </a:pPr>
            <a:r>
              <a:rPr kumimoji="1" lang="ja-JP" altLang="en-US" sz="3200" spc="20" dirty="0" smtClean="0">
                <a:solidFill>
                  <a:schemeClr val="bg2"/>
                </a:solidFill>
              </a:rPr>
              <a:t>テーマの重要性</a:t>
            </a:r>
            <a:endParaRPr kumimoji="1" lang="en-US" altLang="ja-JP" sz="3200" spc="20" dirty="0" smtClean="0">
              <a:solidFill>
                <a:schemeClr val="bg2"/>
              </a:solidFill>
            </a:endParaRPr>
          </a:p>
          <a:p>
            <a:pPr>
              <a:lnSpc>
                <a:spcPts val="4000"/>
              </a:lnSpc>
            </a:pPr>
            <a:r>
              <a:rPr lang="ja-JP" altLang="en-US" sz="3200" spc="20" dirty="0" smtClean="0">
                <a:solidFill>
                  <a:schemeClr val="bg2"/>
                </a:solidFill>
              </a:rPr>
              <a:t>コンテンツマーケティング研究の現状</a:t>
            </a:r>
            <a:endParaRPr lang="en-US" altLang="ja-JP" sz="3200" spc="20" dirty="0">
              <a:solidFill>
                <a:schemeClr val="bg2"/>
              </a:solidFill>
            </a:endParaRPr>
          </a:p>
          <a:p>
            <a:pPr>
              <a:lnSpc>
                <a:spcPts val="4000"/>
              </a:lnSpc>
            </a:pPr>
            <a:r>
              <a:rPr lang="ja-JP" altLang="en-US" sz="3200" spc="20" dirty="0" smtClean="0">
                <a:solidFill>
                  <a:schemeClr val="bg2"/>
                </a:solidFill>
              </a:rPr>
              <a:t>研究目標</a:t>
            </a:r>
            <a:endParaRPr lang="en-US" altLang="ja-JP" sz="3200" spc="20" dirty="0" smtClean="0">
              <a:solidFill>
                <a:schemeClr val="bg2"/>
              </a:solidFill>
            </a:endParaRPr>
          </a:p>
          <a:p>
            <a:pPr>
              <a:lnSpc>
                <a:spcPts val="4000"/>
              </a:lnSpc>
            </a:pPr>
            <a:r>
              <a:rPr lang="ja-JP" altLang="en-US" sz="3200" spc="20" dirty="0" smtClean="0">
                <a:solidFill>
                  <a:schemeClr val="bg2"/>
                </a:solidFill>
              </a:rPr>
              <a:t>仮説の方向性</a:t>
            </a:r>
            <a:endParaRPr lang="en-US" altLang="ja-JP" sz="3200" spc="20" dirty="0" smtClean="0">
              <a:solidFill>
                <a:schemeClr val="bg2"/>
              </a:solidFill>
            </a:endParaRPr>
          </a:p>
          <a:p>
            <a:pPr>
              <a:lnSpc>
                <a:spcPts val="4000"/>
              </a:lnSpc>
            </a:pPr>
            <a:r>
              <a:rPr lang="ja-JP" altLang="en-US" sz="3200" spc="20" dirty="0" smtClean="0">
                <a:solidFill>
                  <a:schemeClr val="bg2"/>
                </a:solidFill>
              </a:rPr>
              <a:t>どのようなマーケティングに役立つか</a:t>
            </a:r>
            <a:endParaRPr lang="en-US" altLang="ja-JP" sz="3200" spc="20" dirty="0" smtClean="0">
              <a:solidFill>
                <a:schemeClr val="bg2"/>
              </a:solidFill>
            </a:endParaRPr>
          </a:p>
          <a:p>
            <a:endParaRPr kumimoji="1" lang="en-US" altLang="ja-JP" sz="3200" dirty="0" smtClean="0">
              <a:solidFill>
                <a:schemeClr val="bg2"/>
              </a:solidFill>
            </a:endParaRPr>
          </a:p>
          <a:p>
            <a:endParaRPr kumimoji="1" lang="ja-JP" altLang="en-US" sz="3200"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schemeClr val="bg1">
                    <a:lumMod val="95000"/>
                  </a:schemeClr>
                </a:solidFill>
              </a:rPr>
              <a:pPr/>
              <a:t>2</a:t>
            </a:fld>
            <a:endParaRPr kumimoji="1" lang="ja-JP" altLang="en-US" dirty="0">
              <a:solidFill>
                <a:schemeClr val="bg1">
                  <a:lumMod val="95000"/>
                </a:schemeClr>
              </a:solidFill>
            </a:endParaRPr>
          </a:p>
        </p:txBody>
      </p:sp>
      <p:sp>
        <p:nvSpPr>
          <p:cNvPr id="2" name="角丸四角形 1"/>
          <p:cNvSpPr/>
          <p:nvPr/>
        </p:nvSpPr>
        <p:spPr>
          <a:xfrm>
            <a:off x="1157072" y="2052925"/>
            <a:ext cx="3454400" cy="58867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spTree>
    <p:extLst>
      <p:ext uri="{BB962C8B-B14F-4D97-AF65-F5344CB8AC3E}">
        <p14:creationId xmlns:p14="http://schemas.microsoft.com/office/powerpoint/2010/main" xmlns="" val="3359617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smtClean="0">
                <a:solidFill>
                  <a:schemeClr val="bg2"/>
                </a:solidFill>
              </a:rPr>
              <a:t>Agenda</a:t>
            </a:r>
            <a:endParaRPr kumimoji="1" lang="ja-JP" altLang="en-US" dirty="0">
              <a:solidFill>
                <a:schemeClr val="bg2"/>
              </a:solidFill>
            </a:endParaRPr>
          </a:p>
        </p:txBody>
      </p:sp>
      <p:sp>
        <p:nvSpPr>
          <p:cNvPr id="6" name="コンテンツ プレースホルダー 5"/>
          <p:cNvSpPr>
            <a:spLocks noGrp="1"/>
          </p:cNvSpPr>
          <p:nvPr>
            <p:ph idx="1"/>
          </p:nvPr>
        </p:nvSpPr>
        <p:spPr>
          <a:xfrm>
            <a:off x="827700" y="2052925"/>
            <a:ext cx="7567544" cy="4195481"/>
          </a:xfrm>
        </p:spPr>
        <p:txBody>
          <a:bodyPr>
            <a:normAutofit/>
          </a:bodyPr>
          <a:lstStyle/>
          <a:p>
            <a:pPr>
              <a:lnSpc>
                <a:spcPts val="4000"/>
              </a:lnSpc>
            </a:pPr>
            <a:r>
              <a:rPr kumimoji="1" lang="ja-JP" altLang="en-US" sz="3200" spc="20" dirty="0" smtClean="0">
                <a:solidFill>
                  <a:schemeClr val="bg2"/>
                </a:solidFill>
              </a:rPr>
              <a:t>テーマの重要性</a:t>
            </a:r>
            <a:endParaRPr kumimoji="1" lang="en-US" altLang="ja-JP" sz="3200" spc="20" dirty="0" smtClean="0">
              <a:solidFill>
                <a:schemeClr val="bg2"/>
              </a:solidFill>
            </a:endParaRPr>
          </a:p>
          <a:p>
            <a:pPr>
              <a:lnSpc>
                <a:spcPts val="4000"/>
              </a:lnSpc>
            </a:pPr>
            <a:r>
              <a:rPr lang="ja-JP" altLang="en-US" sz="3200" spc="20" dirty="0" smtClean="0">
                <a:solidFill>
                  <a:schemeClr val="bg2"/>
                </a:solidFill>
              </a:rPr>
              <a:t>コンテンツマーケティング研究の現状</a:t>
            </a:r>
            <a:endParaRPr lang="en-US" altLang="ja-JP" sz="3200" spc="20" dirty="0">
              <a:solidFill>
                <a:schemeClr val="bg2"/>
              </a:solidFill>
            </a:endParaRPr>
          </a:p>
          <a:p>
            <a:pPr>
              <a:lnSpc>
                <a:spcPts val="4000"/>
              </a:lnSpc>
            </a:pPr>
            <a:r>
              <a:rPr lang="ja-JP" altLang="en-US" sz="3200" spc="20" dirty="0" smtClean="0">
                <a:solidFill>
                  <a:schemeClr val="bg2"/>
                </a:solidFill>
              </a:rPr>
              <a:t>研究</a:t>
            </a:r>
            <a:r>
              <a:rPr lang="ja-JP" altLang="en-US" sz="3200" spc="20" dirty="0">
                <a:solidFill>
                  <a:schemeClr val="bg2"/>
                </a:solidFill>
              </a:rPr>
              <a:t>目標</a:t>
            </a:r>
            <a:endParaRPr lang="en-US" altLang="ja-JP" sz="3200" spc="20" dirty="0" smtClean="0">
              <a:solidFill>
                <a:schemeClr val="bg2"/>
              </a:solidFill>
            </a:endParaRPr>
          </a:p>
          <a:p>
            <a:pPr>
              <a:lnSpc>
                <a:spcPts val="4000"/>
              </a:lnSpc>
            </a:pPr>
            <a:r>
              <a:rPr lang="ja-JP" altLang="en-US" sz="3200" spc="20" dirty="0" smtClean="0">
                <a:solidFill>
                  <a:schemeClr val="bg2"/>
                </a:solidFill>
              </a:rPr>
              <a:t>仮説の方向性</a:t>
            </a:r>
            <a:endParaRPr lang="en-US" altLang="ja-JP" sz="3200" spc="20" dirty="0" smtClean="0">
              <a:solidFill>
                <a:schemeClr val="bg2"/>
              </a:solidFill>
            </a:endParaRPr>
          </a:p>
          <a:p>
            <a:pPr>
              <a:lnSpc>
                <a:spcPts val="4000"/>
              </a:lnSpc>
            </a:pPr>
            <a:r>
              <a:rPr lang="ja-JP" altLang="en-US" sz="3200" spc="20" dirty="0" smtClean="0">
                <a:solidFill>
                  <a:schemeClr val="bg2"/>
                </a:solidFill>
              </a:rPr>
              <a:t>どのようなマーケティングに役立つか</a:t>
            </a:r>
            <a:endParaRPr lang="en-US" altLang="ja-JP" sz="3200" spc="20" dirty="0" smtClean="0">
              <a:solidFill>
                <a:schemeClr val="bg2"/>
              </a:solidFill>
            </a:endParaRPr>
          </a:p>
          <a:p>
            <a:endParaRPr kumimoji="1" lang="en-US" altLang="ja-JP" sz="3200" dirty="0" smtClean="0">
              <a:solidFill>
                <a:schemeClr val="bg2"/>
              </a:solidFill>
            </a:endParaRPr>
          </a:p>
          <a:p>
            <a:endParaRPr kumimoji="1" lang="ja-JP" altLang="en-US" sz="3200"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20</a:t>
            </a:fld>
            <a:endParaRPr kumimoji="1" lang="ja-JP" altLang="en-US" dirty="0">
              <a:solidFill>
                <a:prstClr val="black">
                  <a:lumMod val="95000"/>
                </a:prstClr>
              </a:solidFill>
            </a:endParaRPr>
          </a:p>
        </p:txBody>
      </p:sp>
      <p:sp>
        <p:nvSpPr>
          <p:cNvPr id="2" name="角丸四角形 1"/>
          <p:cNvSpPr/>
          <p:nvPr/>
        </p:nvSpPr>
        <p:spPr>
          <a:xfrm>
            <a:off x="1157071" y="3942388"/>
            <a:ext cx="2672651" cy="588675"/>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prstClr val="black"/>
              </a:solidFill>
            </a:endParaRPr>
          </a:p>
        </p:txBody>
      </p:sp>
    </p:spTree>
    <p:extLst>
      <p:ext uri="{BB962C8B-B14F-4D97-AF65-F5344CB8AC3E}">
        <p14:creationId xmlns:p14="http://schemas.microsoft.com/office/powerpoint/2010/main" xmlns="" val="35189107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4710" y="1152983"/>
            <a:ext cx="6711654" cy="4195481"/>
          </a:xfrm>
        </p:spPr>
        <p:txBody>
          <a:bodyPr/>
          <a:lstStyle/>
          <a:p>
            <a:r>
              <a:rPr lang="ja-JP" altLang="en-US" dirty="0" smtClean="0">
                <a:solidFill>
                  <a:schemeClr val="bg2"/>
                </a:solidFill>
              </a:rPr>
              <a:t>自社サイト以外にもお役立ち情報をまとめるサイトが多数存在します。</a:t>
            </a:r>
            <a:endParaRPr lang="en-US" altLang="ja-JP" dirty="0" smtClean="0">
              <a:solidFill>
                <a:schemeClr val="bg2"/>
              </a:solidFill>
            </a:endParaRPr>
          </a:p>
          <a:p>
            <a:endParaRPr lang="en-US" altLang="ja-JP" dirty="0">
              <a:solidFill>
                <a:schemeClr val="bg2"/>
              </a:solidFill>
            </a:endParaRPr>
          </a:p>
          <a:p>
            <a:endParaRPr lang="en-US" altLang="ja-JP" dirty="0" smtClean="0">
              <a:solidFill>
                <a:schemeClr val="bg2"/>
              </a:solidFill>
            </a:endParaRPr>
          </a:p>
          <a:p>
            <a:endParaRPr lang="en-US" altLang="ja-JP" dirty="0">
              <a:solidFill>
                <a:schemeClr val="bg2"/>
              </a:solidFill>
            </a:endParaRPr>
          </a:p>
          <a:p>
            <a:endParaRPr lang="en-US" altLang="ja-JP" dirty="0" smtClean="0">
              <a:solidFill>
                <a:schemeClr val="bg2"/>
              </a:solidFill>
            </a:endParaRPr>
          </a:p>
          <a:p>
            <a:endParaRPr lang="en-US" altLang="ja-JP"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21</a:t>
            </a:fld>
            <a:endParaRPr kumimoji="1" lang="ja-JP" altLang="en-US" dirty="0">
              <a:solidFill>
                <a:prstClr val="black">
                  <a:lumMod val="95000"/>
                </a:prstClr>
              </a:solidFill>
            </a:endParaRPr>
          </a:p>
        </p:txBody>
      </p:sp>
      <p:sp>
        <p:nvSpPr>
          <p:cNvPr id="5" name="タイトル 1"/>
          <p:cNvSpPr txBox="1">
            <a:spLocks/>
          </p:cNvSpPr>
          <p:nvPr/>
        </p:nvSpPr>
        <p:spPr>
          <a:xfrm>
            <a:off x="484710" y="452718"/>
            <a:ext cx="7055380"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kumimoji="1" sz="4200" b="0" i="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dirty="0" smtClean="0">
                <a:solidFill>
                  <a:schemeClr val="bg2"/>
                </a:solidFill>
              </a:rPr>
              <a:t>仮説の方向性</a:t>
            </a:r>
            <a:endParaRPr lang="ja-JP" altLang="en-US" dirty="0">
              <a:solidFill>
                <a:schemeClr val="bg2"/>
              </a:solidFill>
            </a:endParaRPr>
          </a:p>
        </p:txBody>
      </p:sp>
      <p:sp>
        <p:nvSpPr>
          <p:cNvPr id="6" name="テキスト ボックス 5"/>
          <p:cNvSpPr txBox="1"/>
          <p:nvPr/>
        </p:nvSpPr>
        <p:spPr>
          <a:xfrm>
            <a:off x="258369" y="111070"/>
            <a:ext cx="2232211" cy="369332"/>
          </a:xfrm>
          <a:prstGeom prst="rect">
            <a:avLst/>
          </a:prstGeom>
          <a:noFill/>
        </p:spPr>
        <p:txBody>
          <a:bodyPr wrap="square" rtlCol="0">
            <a:spAutoFit/>
          </a:bodyPr>
          <a:lstStyle/>
          <a:p>
            <a:r>
              <a:rPr kumimoji="1" lang="ja-JP" altLang="en-US" dirty="0">
                <a:solidFill>
                  <a:schemeClr val="bg2"/>
                </a:solidFill>
              </a:rPr>
              <a:t>仮説</a:t>
            </a:r>
            <a:r>
              <a:rPr kumimoji="1" lang="ja-JP" altLang="en-US" dirty="0" smtClean="0">
                <a:solidFill>
                  <a:schemeClr val="bg2"/>
                </a:solidFill>
              </a:rPr>
              <a:t>の方向性</a:t>
            </a:r>
            <a:endParaRPr kumimoji="1" lang="en-US" altLang="ja-JP" dirty="0" smtClean="0">
              <a:solidFill>
                <a:schemeClr val="bg2"/>
              </a:solidFill>
            </a:endParaRPr>
          </a:p>
        </p:txBody>
      </p:sp>
      <p:pic>
        <p:nvPicPr>
          <p:cNvPr id="7170" name="Picture 2"/>
          <p:cNvPicPr>
            <a:picLocks noChangeAspect="1" noChangeArrowheads="1"/>
          </p:cNvPicPr>
          <p:nvPr/>
        </p:nvPicPr>
        <p:blipFill>
          <a:blip r:embed="rId3"/>
          <a:srcRect/>
          <a:stretch>
            <a:fillRect/>
          </a:stretch>
        </p:blipFill>
        <p:spPr bwMode="auto">
          <a:xfrm>
            <a:off x="463768" y="1935061"/>
            <a:ext cx="8153400" cy="4848225"/>
          </a:xfrm>
          <a:prstGeom prst="rect">
            <a:avLst/>
          </a:prstGeom>
          <a:noFill/>
          <a:ln w="9525">
            <a:noFill/>
            <a:miter lim="800000"/>
            <a:headEnd/>
            <a:tailEnd/>
          </a:ln>
        </p:spPr>
      </p:pic>
    </p:spTree>
    <p:extLst>
      <p:ext uri="{BB962C8B-B14F-4D97-AF65-F5344CB8AC3E}">
        <p14:creationId xmlns:p14="http://schemas.microsoft.com/office/powerpoint/2010/main" xmlns="" val="3862683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22</a:t>
            </a:fld>
            <a:endParaRPr kumimoji="1" lang="ja-JP" altLang="en-US" dirty="0">
              <a:solidFill>
                <a:prstClr val="black">
                  <a:lumMod val="95000"/>
                </a:prstClr>
              </a:solidFill>
            </a:endParaRPr>
          </a:p>
        </p:txBody>
      </p:sp>
      <p:sp>
        <p:nvSpPr>
          <p:cNvPr id="5" name="雲形吹き出し 4"/>
          <p:cNvSpPr/>
          <p:nvPr/>
        </p:nvSpPr>
        <p:spPr>
          <a:xfrm>
            <a:off x="2490581" y="978265"/>
            <a:ext cx="5904664" cy="3228376"/>
          </a:xfrm>
          <a:prstGeom prst="cloudCallout">
            <a:avLst>
              <a:gd name="adj1" fmla="val -56025"/>
              <a:gd name="adj2" fmla="val 56704"/>
            </a:avLst>
          </a:prstGeom>
          <a:solidFill>
            <a:schemeClr val="tx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300" dirty="0">
                <a:solidFill>
                  <a:schemeClr val="bg2"/>
                </a:solidFill>
              </a:rPr>
              <a:t>しかし</a:t>
            </a:r>
            <a:r>
              <a:rPr lang="ja-JP" altLang="en-US" sz="2300" dirty="0" smtClean="0">
                <a:solidFill>
                  <a:schemeClr val="bg2"/>
                </a:solidFill>
              </a:rPr>
              <a:t>、新しく</a:t>
            </a:r>
            <a:endParaRPr lang="en-US" altLang="ja-JP" sz="2300" dirty="0" smtClean="0">
              <a:solidFill>
                <a:schemeClr val="bg2"/>
              </a:solidFill>
            </a:endParaRPr>
          </a:p>
          <a:p>
            <a:pPr algn="ctr"/>
            <a:r>
              <a:rPr lang="ja-JP" altLang="en-US" sz="2300" dirty="0" smtClean="0">
                <a:solidFill>
                  <a:schemeClr val="bg2"/>
                </a:solidFill>
              </a:rPr>
              <a:t>コンテンツマーケティング</a:t>
            </a:r>
            <a:r>
              <a:rPr lang="ja-JP" altLang="en-US" sz="2300" dirty="0">
                <a:solidFill>
                  <a:schemeClr val="bg2"/>
                </a:solidFill>
              </a:rPr>
              <a:t>を実施する企業</a:t>
            </a:r>
            <a:r>
              <a:rPr lang="ja-JP" altLang="en-US" sz="2300" dirty="0" smtClean="0">
                <a:solidFill>
                  <a:schemeClr val="bg2"/>
                </a:solidFill>
              </a:rPr>
              <a:t>は</a:t>
            </a:r>
            <a:endParaRPr lang="en-US" altLang="ja-JP" sz="2300" dirty="0" smtClean="0">
              <a:solidFill>
                <a:schemeClr val="bg2"/>
              </a:solidFill>
            </a:endParaRPr>
          </a:p>
          <a:p>
            <a:pPr algn="ctr"/>
            <a:r>
              <a:rPr lang="ja-JP" altLang="en-US" sz="2300" dirty="0" smtClean="0">
                <a:solidFill>
                  <a:schemeClr val="bg2"/>
                </a:solidFill>
              </a:rPr>
              <a:t>自社</a:t>
            </a:r>
            <a:r>
              <a:rPr lang="ja-JP" altLang="en-US" sz="2300" dirty="0">
                <a:solidFill>
                  <a:schemeClr val="bg2"/>
                </a:solidFill>
              </a:rPr>
              <a:t>のサイト</a:t>
            </a:r>
            <a:r>
              <a:rPr lang="ja-JP" altLang="en-US" sz="2300" dirty="0" smtClean="0">
                <a:solidFill>
                  <a:schemeClr val="bg2"/>
                </a:solidFill>
              </a:rPr>
              <a:t>を</a:t>
            </a:r>
            <a:endParaRPr lang="en-US" altLang="ja-JP" sz="2300" dirty="0" smtClean="0">
              <a:solidFill>
                <a:schemeClr val="bg2"/>
              </a:solidFill>
            </a:endParaRPr>
          </a:p>
          <a:p>
            <a:pPr algn="ctr"/>
            <a:r>
              <a:rPr lang="ja-JP" altLang="en-US" sz="2300" dirty="0" smtClean="0">
                <a:solidFill>
                  <a:schemeClr val="bg2"/>
                </a:solidFill>
              </a:rPr>
              <a:t>充実</a:t>
            </a:r>
            <a:r>
              <a:rPr lang="ja-JP" altLang="en-US" sz="2300" dirty="0">
                <a:solidFill>
                  <a:schemeClr val="bg2"/>
                </a:solidFill>
              </a:rPr>
              <a:t>させるのでは・・・</a:t>
            </a:r>
            <a:r>
              <a:rPr lang="ja-JP" altLang="en-US" sz="2300" dirty="0" smtClean="0">
                <a:solidFill>
                  <a:schemeClr val="bg2"/>
                </a:solidFill>
              </a:rPr>
              <a:t>？</a:t>
            </a:r>
            <a:endParaRPr lang="en-US" altLang="ja-JP" sz="2300" dirty="0">
              <a:solidFill>
                <a:schemeClr val="bg2"/>
              </a:solidFill>
            </a:endParaRPr>
          </a:p>
        </p:txBody>
      </p:sp>
      <p:pic>
        <p:nvPicPr>
          <p:cNvPr id="6" name="図 5"/>
          <p:cNvPicPr>
            <a:picLocks noChangeAspect="1"/>
          </p:cNvPicPr>
          <p:nvPr/>
        </p:nvPicPr>
        <p:blipFill rotWithShape="1">
          <a:blip r:embed="rId3">
            <a:extLst>
              <a:ext uri="{28A0092B-C50C-407E-A947-70E740481C1C}">
                <a14:useLocalDpi xmlns:a14="http://schemas.microsoft.com/office/drawing/2010/main" xmlns="" val="0"/>
              </a:ext>
            </a:extLst>
          </a:blip>
          <a:srcRect l="36521" t="4943" r="29417" b="7430"/>
          <a:stretch/>
        </p:blipFill>
        <p:spPr>
          <a:xfrm>
            <a:off x="540756" y="1891560"/>
            <a:ext cx="1667435" cy="4289612"/>
          </a:xfrm>
          <a:prstGeom prst="rect">
            <a:avLst/>
          </a:prstGeom>
        </p:spPr>
      </p:pic>
      <p:sp>
        <p:nvSpPr>
          <p:cNvPr id="7" name="テキスト ボックス 6"/>
          <p:cNvSpPr txBox="1"/>
          <p:nvPr/>
        </p:nvSpPr>
        <p:spPr>
          <a:xfrm>
            <a:off x="258369" y="111070"/>
            <a:ext cx="2232211" cy="369332"/>
          </a:xfrm>
          <a:prstGeom prst="rect">
            <a:avLst/>
          </a:prstGeom>
          <a:noFill/>
        </p:spPr>
        <p:txBody>
          <a:bodyPr wrap="square" rtlCol="0">
            <a:spAutoFit/>
          </a:bodyPr>
          <a:lstStyle/>
          <a:p>
            <a:r>
              <a:rPr kumimoji="1" lang="ja-JP" altLang="en-US" dirty="0">
                <a:solidFill>
                  <a:schemeClr val="bg2"/>
                </a:solidFill>
              </a:rPr>
              <a:t>仮説</a:t>
            </a:r>
            <a:r>
              <a:rPr kumimoji="1" lang="ja-JP" altLang="en-US" dirty="0" smtClean="0">
                <a:solidFill>
                  <a:schemeClr val="bg2"/>
                </a:solidFill>
              </a:rPr>
              <a:t>の方向性</a:t>
            </a:r>
            <a:endParaRPr kumimoji="1" lang="en-US" altLang="ja-JP" dirty="0" smtClean="0">
              <a:solidFill>
                <a:schemeClr val="bg2"/>
              </a:solidFill>
            </a:endParaRPr>
          </a:p>
        </p:txBody>
      </p:sp>
    </p:spTree>
    <p:extLst>
      <p:ext uri="{BB962C8B-B14F-4D97-AF65-F5344CB8AC3E}">
        <p14:creationId xmlns:p14="http://schemas.microsoft.com/office/powerpoint/2010/main" xmlns="" val="2824753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solidFill>
                  <a:schemeClr val="bg2"/>
                </a:solidFill>
              </a:rPr>
              <a:t/>
            </a:r>
            <a:br>
              <a:rPr kumimoji="1" lang="en-US" altLang="ja-JP" dirty="0" smtClean="0">
                <a:solidFill>
                  <a:schemeClr val="bg2"/>
                </a:solidFill>
              </a:rPr>
            </a:br>
            <a:endParaRPr kumimoji="1" lang="ja-JP" altLang="en-US" dirty="0">
              <a:solidFill>
                <a:schemeClr val="bg2"/>
              </a:solidFill>
            </a:endParaRPr>
          </a:p>
        </p:txBody>
      </p:sp>
      <p:sp>
        <p:nvSpPr>
          <p:cNvPr id="3" name="コンテンツ プレースホルダー 2"/>
          <p:cNvSpPr>
            <a:spLocks noGrp="1"/>
          </p:cNvSpPr>
          <p:nvPr>
            <p:ph idx="1"/>
          </p:nvPr>
        </p:nvSpPr>
        <p:spPr>
          <a:xfrm>
            <a:off x="484710" y="1420913"/>
            <a:ext cx="6711654" cy="4536134"/>
          </a:xfrm>
        </p:spPr>
        <p:txBody>
          <a:bodyPr>
            <a:normAutofit/>
          </a:bodyPr>
          <a:lstStyle/>
          <a:p>
            <a:r>
              <a:rPr lang="ja-JP" altLang="en-US" dirty="0" smtClean="0">
                <a:solidFill>
                  <a:schemeClr val="bg2"/>
                </a:solidFill>
              </a:rPr>
              <a:t>研究対象</a:t>
            </a:r>
            <a:endParaRPr lang="en-US" altLang="ja-JP" dirty="0" smtClean="0">
              <a:solidFill>
                <a:schemeClr val="bg2"/>
              </a:solidFill>
            </a:endParaRPr>
          </a:p>
          <a:p>
            <a:pPr marL="0" indent="0">
              <a:buNone/>
            </a:pPr>
            <a:r>
              <a:rPr lang="en-US" altLang="ja-JP" dirty="0" smtClean="0">
                <a:solidFill>
                  <a:schemeClr val="bg2"/>
                </a:solidFill>
              </a:rPr>
              <a:t>	</a:t>
            </a:r>
            <a:r>
              <a:rPr lang="ja-JP" altLang="en-US" dirty="0" smtClean="0">
                <a:solidFill>
                  <a:schemeClr val="bg2"/>
                </a:solidFill>
              </a:rPr>
              <a:t>オウンドメディア</a:t>
            </a:r>
            <a:endParaRPr lang="en-US" altLang="ja-JP" dirty="0" smtClean="0">
              <a:solidFill>
                <a:schemeClr val="bg2"/>
              </a:solidFill>
            </a:endParaRPr>
          </a:p>
          <a:p>
            <a:pPr marL="0" indent="0">
              <a:buNone/>
            </a:pPr>
            <a:endParaRPr lang="en-US" altLang="ja-JP" dirty="0">
              <a:solidFill>
                <a:schemeClr val="bg2"/>
              </a:solidFill>
            </a:endParaRPr>
          </a:p>
          <a:p>
            <a:pPr marL="0" indent="0">
              <a:buNone/>
            </a:pPr>
            <a:endParaRPr lang="en-US" altLang="ja-JP" dirty="0" smtClean="0">
              <a:solidFill>
                <a:schemeClr val="bg2"/>
              </a:solidFill>
            </a:endParaRPr>
          </a:p>
          <a:p>
            <a:pPr marL="0" indent="0">
              <a:buNone/>
            </a:pPr>
            <a:endParaRPr lang="en-US" altLang="ja-JP" dirty="0">
              <a:solidFill>
                <a:schemeClr val="bg2"/>
              </a:solidFill>
            </a:endParaRPr>
          </a:p>
          <a:p>
            <a:pPr marL="0" indent="0">
              <a:buNone/>
            </a:pPr>
            <a:endParaRPr lang="en-US" altLang="ja-JP" dirty="0" smtClean="0">
              <a:solidFill>
                <a:schemeClr val="bg2"/>
              </a:solidFill>
            </a:endParaRPr>
          </a:p>
          <a:p>
            <a:pPr marL="0" indent="0">
              <a:buNone/>
            </a:pPr>
            <a:endParaRPr lang="en-US" altLang="ja-JP" dirty="0">
              <a:solidFill>
                <a:schemeClr val="bg2"/>
              </a:solidFill>
            </a:endParaRPr>
          </a:p>
          <a:p>
            <a:pPr marL="0" indent="0">
              <a:buNone/>
            </a:pPr>
            <a:r>
              <a:rPr lang="en-US" altLang="ja-JP" dirty="0" smtClean="0">
                <a:solidFill>
                  <a:schemeClr val="bg2"/>
                </a:solidFill>
              </a:rPr>
              <a:t>	EX:</a:t>
            </a:r>
            <a:r>
              <a:rPr lang="ja-JP" altLang="en-US" dirty="0" smtClean="0">
                <a:solidFill>
                  <a:schemeClr val="bg2"/>
                </a:solidFill>
              </a:rPr>
              <a:t>企業の</a:t>
            </a:r>
            <a:r>
              <a:rPr lang="en-US" altLang="ja-JP" dirty="0" smtClean="0">
                <a:solidFill>
                  <a:schemeClr val="bg2"/>
                </a:solidFill>
              </a:rPr>
              <a:t>HP</a:t>
            </a:r>
            <a:r>
              <a:rPr lang="ja-JP" altLang="en-US" dirty="0" smtClean="0">
                <a:solidFill>
                  <a:schemeClr val="bg2"/>
                </a:solidFill>
              </a:rPr>
              <a:t>上のお役立ち情報／サイトなど</a:t>
            </a:r>
            <a:endParaRPr lang="en-US" altLang="ja-JP" dirty="0" smtClean="0">
              <a:solidFill>
                <a:schemeClr val="bg2"/>
              </a:solidFill>
            </a:endParaRPr>
          </a:p>
          <a:p>
            <a:pPr marL="0" indent="0">
              <a:buNone/>
            </a:pPr>
            <a:r>
              <a:rPr lang="ja-JP" altLang="en-US" dirty="0">
                <a:solidFill>
                  <a:schemeClr val="bg2"/>
                </a:solidFill>
              </a:rPr>
              <a:t>　</a:t>
            </a:r>
            <a:endParaRPr lang="en-US" altLang="ja-JP" dirty="0" smtClean="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23</a:t>
            </a:fld>
            <a:endParaRPr kumimoji="1" lang="ja-JP" altLang="en-US" dirty="0">
              <a:solidFill>
                <a:prstClr val="black">
                  <a:lumMod val="95000"/>
                </a:prstClr>
              </a:solidFill>
            </a:endParaRPr>
          </a:p>
        </p:txBody>
      </p:sp>
      <p:sp>
        <p:nvSpPr>
          <p:cNvPr id="6" name="タイトル 1"/>
          <p:cNvSpPr txBox="1">
            <a:spLocks/>
          </p:cNvSpPr>
          <p:nvPr/>
        </p:nvSpPr>
        <p:spPr>
          <a:xfrm>
            <a:off x="484710" y="452718"/>
            <a:ext cx="7055380"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kumimoji="1" sz="4200" b="0" i="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endParaRPr lang="ja-JP" altLang="en-US" dirty="0">
              <a:solidFill>
                <a:schemeClr val="bg2"/>
              </a:solidFill>
            </a:endParaRPr>
          </a:p>
        </p:txBody>
      </p:sp>
      <p:sp>
        <p:nvSpPr>
          <p:cNvPr id="7" name="テキスト ボックス 6"/>
          <p:cNvSpPr txBox="1"/>
          <p:nvPr/>
        </p:nvSpPr>
        <p:spPr>
          <a:xfrm>
            <a:off x="258369" y="111070"/>
            <a:ext cx="2232211" cy="369332"/>
          </a:xfrm>
          <a:prstGeom prst="rect">
            <a:avLst/>
          </a:prstGeom>
          <a:noFill/>
        </p:spPr>
        <p:txBody>
          <a:bodyPr wrap="square" rtlCol="0">
            <a:spAutoFit/>
          </a:bodyPr>
          <a:lstStyle/>
          <a:p>
            <a:r>
              <a:rPr kumimoji="1" lang="ja-JP" altLang="en-US" dirty="0">
                <a:solidFill>
                  <a:schemeClr val="bg2"/>
                </a:solidFill>
              </a:rPr>
              <a:t>仮説</a:t>
            </a:r>
            <a:r>
              <a:rPr kumimoji="1" lang="ja-JP" altLang="en-US" dirty="0" smtClean="0">
                <a:solidFill>
                  <a:schemeClr val="bg2"/>
                </a:solidFill>
              </a:rPr>
              <a:t>の方向性</a:t>
            </a:r>
            <a:endParaRPr kumimoji="1" lang="en-US" altLang="ja-JP" dirty="0" smtClean="0">
              <a:solidFill>
                <a:schemeClr val="bg2"/>
              </a:solidFill>
            </a:endParaRPr>
          </a:p>
        </p:txBody>
      </p:sp>
      <p:sp>
        <p:nvSpPr>
          <p:cNvPr id="8" name="フローチャート: 代替処理 7"/>
          <p:cNvSpPr/>
          <p:nvPr/>
        </p:nvSpPr>
        <p:spPr>
          <a:xfrm>
            <a:off x="539284" y="2292942"/>
            <a:ext cx="6602506" cy="1942881"/>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lstStyle/>
          <a:p>
            <a:r>
              <a:rPr lang="ja-JP" altLang="en-US" dirty="0">
                <a:solidFill>
                  <a:schemeClr val="bg2"/>
                </a:solidFill>
              </a:rPr>
              <a:t>オウンド</a:t>
            </a:r>
            <a:r>
              <a:rPr lang="en-US" altLang="ja-JP" dirty="0">
                <a:solidFill>
                  <a:schemeClr val="bg2"/>
                </a:solidFill>
              </a:rPr>
              <a:t>‐</a:t>
            </a:r>
            <a:r>
              <a:rPr lang="ja-JP" altLang="en-US" dirty="0">
                <a:solidFill>
                  <a:schemeClr val="bg2"/>
                </a:solidFill>
              </a:rPr>
              <a:t>メディア</a:t>
            </a:r>
            <a:r>
              <a:rPr lang="en-US" altLang="ja-JP" dirty="0">
                <a:solidFill>
                  <a:schemeClr val="bg2"/>
                </a:solidFill>
              </a:rPr>
              <a:t>【owned media】 </a:t>
            </a:r>
          </a:p>
          <a:p>
            <a:r>
              <a:rPr lang="en-US" altLang="ja-JP" dirty="0">
                <a:solidFill>
                  <a:schemeClr val="bg2"/>
                </a:solidFill>
              </a:rPr>
              <a:t>《</a:t>
            </a:r>
            <a:r>
              <a:rPr lang="ja-JP" altLang="en-US" dirty="0">
                <a:solidFill>
                  <a:schemeClr val="bg2"/>
                </a:solidFill>
              </a:rPr>
              <a:t>自らが所有するメディアの意</a:t>
            </a:r>
            <a:r>
              <a:rPr lang="en-US" altLang="ja-JP" dirty="0">
                <a:solidFill>
                  <a:schemeClr val="bg2"/>
                </a:solidFill>
              </a:rPr>
              <a:t>》</a:t>
            </a:r>
            <a:r>
              <a:rPr lang="ja-JP" altLang="en-US" dirty="0">
                <a:solidFill>
                  <a:schemeClr val="bg2"/>
                </a:solidFill>
              </a:rPr>
              <a:t>企業が消費者に向けて発信するメディア。自社発行の広報誌やパンフレット、インターネットの自社サイトなど。自社メディア</a:t>
            </a:r>
            <a:r>
              <a:rPr lang="ja-JP" altLang="en-US" dirty="0" smtClean="0">
                <a:solidFill>
                  <a:schemeClr val="bg2"/>
                </a:solidFill>
              </a:rPr>
              <a:t>。</a:t>
            </a:r>
            <a:endParaRPr lang="ja-JP" altLang="en-US" dirty="0">
              <a:solidFill>
                <a:schemeClr val="bg2"/>
              </a:solidFill>
            </a:endParaRPr>
          </a:p>
          <a:p>
            <a:r>
              <a:rPr lang="ja-JP" altLang="en-US" dirty="0">
                <a:solidFill>
                  <a:schemeClr val="bg2"/>
                </a:solidFill>
              </a:rPr>
              <a:t>出典：デジタル大辞</a:t>
            </a:r>
            <a:r>
              <a:rPr lang="ja-JP" altLang="en-US" dirty="0" smtClean="0">
                <a:solidFill>
                  <a:schemeClr val="bg2"/>
                </a:solidFill>
              </a:rPr>
              <a:t>泉</a:t>
            </a:r>
            <a:endParaRPr lang="ja-JP" altLang="en-US" dirty="0">
              <a:solidFill>
                <a:schemeClr val="bg2"/>
              </a:solidFill>
            </a:endParaRPr>
          </a:p>
        </p:txBody>
      </p:sp>
    </p:spTree>
    <p:extLst>
      <p:ext uri="{BB962C8B-B14F-4D97-AF65-F5344CB8AC3E}">
        <p14:creationId xmlns:p14="http://schemas.microsoft.com/office/powerpoint/2010/main" xmlns="" val="380688384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24</a:t>
            </a:fld>
            <a:endParaRPr kumimoji="1" lang="ja-JP" altLang="en-US" dirty="0">
              <a:solidFill>
                <a:prstClr val="black">
                  <a:lumMod val="95000"/>
                </a:prstClr>
              </a:solidFill>
            </a:endParaRPr>
          </a:p>
        </p:txBody>
      </p:sp>
      <p:pic>
        <p:nvPicPr>
          <p:cNvPr id="5" name="図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02023" y="3221915"/>
            <a:ext cx="3195918" cy="3068081"/>
          </a:xfrm>
          <a:prstGeom prst="rect">
            <a:avLst/>
          </a:prstGeom>
        </p:spPr>
      </p:pic>
      <p:sp>
        <p:nvSpPr>
          <p:cNvPr id="6" name="雲形吹き出し 5"/>
          <p:cNvSpPr/>
          <p:nvPr/>
        </p:nvSpPr>
        <p:spPr>
          <a:xfrm>
            <a:off x="1896035" y="738483"/>
            <a:ext cx="6095797" cy="2483432"/>
          </a:xfrm>
          <a:prstGeom prst="cloudCallout">
            <a:avLst>
              <a:gd name="adj1" fmla="val -19589"/>
              <a:gd name="adj2" fmla="val 83316"/>
            </a:avLst>
          </a:prstGeom>
          <a:solidFill>
            <a:schemeClr val="tx1"/>
          </a:solidFill>
          <a:ln>
            <a:solidFill>
              <a:srgbClr val="010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dirty="0" smtClean="0">
                <a:solidFill>
                  <a:schemeClr val="bg2"/>
                </a:solidFill>
              </a:rPr>
              <a:t>オウンドメディアである、</a:t>
            </a:r>
            <a:endParaRPr kumimoji="1" lang="en-US" altLang="ja-JP" sz="2400" dirty="0" smtClean="0">
              <a:solidFill>
                <a:schemeClr val="bg2"/>
              </a:solidFill>
            </a:endParaRPr>
          </a:p>
          <a:p>
            <a:pPr algn="ctr"/>
            <a:r>
              <a:rPr kumimoji="1" lang="ja-JP" altLang="en-US" sz="2400" dirty="0" smtClean="0">
                <a:solidFill>
                  <a:schemeClr val="bg2"/>
                </a:solidFill>
              </a:rPr>
              <a:t>会社のお役立ちサイトを</a:t>
            </a:r>
            <a:endParaRPr kumimoji="1" lang="en-US" altLang="ja-JP" sz="2400" dirty="0" smtClean="0">
              <a:solidFill>
                <a:schemeClr val="bg2"/>
              </a:solidFill>
            </a:endParaRPr>
          </a:p>
          <a:p>
            <a:pPr algn="ctr"/>
            <a:r>
              <a:rPr kumimoji="1" lang="ja-JP" altLang="en-US" sz="2400" dirty="0" smtClean="0">
                <a:solidFill>
                  <a:schemeClr val="bg2"/>
                </a:solidFill>
              </a:rPr>
              <a:t>いくつか</a:t>
            </a:r>
            <a:endParaRPr kumimoji="1" lang="en-US" altLang="ja-JP" sz="2400" dirty="0" smtClean="0">
              <a:solidFill>
                <a:schemeClr val="bg2"/>
              </a:solidFill>
            </a:endParaRPr>
          </a:p>
          <a:p>
            <a:pPr algn="ctr"/>
            <a:r>
              <a:rPr kumimoji="1" lang="ja-JP" altLang="en-US" sz="2400" dirty="0" smtClean="0">
                <a:solidFill>
                  <a:schemeClr val="bg2"/>
                </a:solidFill>
              </a:rPr>
              <a:t>見てみると・・・・・</a:t>
            </a:r>
            <a:endParaRPr kumimoji="1" lang="ja-JP" altLang="en-US" sz="2400" dirty="0">
              <a:solidFill>
                <a:schemeClr val="bg2"/>
              </a:solidFill>
            </a:endParaRPr>
          </a:p>
        </p:txBody>
      </p:sp>
      <p:sp>
        <p:nvSpPr>
          <p:cNvPr id="7" name="テキスト ボックス 6"/>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spTree>
    <p:extLst>
      <p:ext uri="{BB962C8B-B14F-4D97-AF65-F5344CB8AC3E}">
        <p14:creationId xmlns:p14="http://schemas.microsoft.com/office/powerpoint/2010/main" xmlns="" val="26650521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 name="フローチャート: 代替処理 19"/>
          <p:cNvSpPr/>
          <p:nvPr/>
        </p:nvSpPr>
        <p:spPr>
          <a:xfrm>
            <a:off x="258370" y="1063422"/>
            <a:ext cx="5494730" cy="5794577"/>
          </a:xfrm>
          <a:prstGeom prst="flowChartAlternateProcess">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25</a:t>
            </a:fld>
            <a:endParaRPr kumimoji="1" lang="ja-JP" altLang="en-US" dirty="0">
              <a:solidFill>
                <a:prstClr val="black">
                  <a:lumMod val="95000"/>
                </a:prstClr>
              </a:solidFill>
            </a:endParaRPr>
          </a:p>
        </p:txBody>
      </p:sp>
      <p:sp>
        <p:nvSpPr>
          <p:cNvPr id="7" name="テキスト ボックス 6"/>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pic>
        <p:nvPicPr>
          <p:cNvPr id="11" name="図 10"/>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510260" y="1931437"/>
            <a:ext cx="2448463" cy="4639100"/>
          </a:xfrm>
          <a:prstGeom prst="rect">
            <a:avLst/>
          </a:prstGeom>
        </p:spPr>
      </p:pic>
      <p:pic>
        <p:nvPicPr>
          <p:cNvPr id="12" name="図 1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3051934" y="1931437"/>
            <a:ext cx="2380658" cy="4639099"/>
          </a:xfrm>
          <a:prstGeom prst="rect">
            <a:avLst/>
          </a:prstGeom>
        </p:spPr>
      </p:pic>
      <p:sp>
        <p:nvSpPr>
          <p:cNvPr id="13" name="正方形/長方形 12"/>
          <p:cNvSpPr/>
          <p:nvPr/>
        </p:nvSpPr>
        <p:spPr>
          <a:xfrm>
            <a:off x="632087" y="2436268"/>
            <a:ext cx="1379769" cy="4075451"/>
          </a:xfrm>
          <a:prstGeom prst="rect">
            <a:avLst/>
          </a:prstGeom>
          <a:solidFill>
            <a:srgbClr val="00B05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4" name="正方形/長方形 13"/>
          <p:cNvSpPr/>
          <p:nvPr/>
        </p:nvSpPr>
        <p:spPr>
          <a:xfrm>
            <a:off x="3198061" y="2518518"/>
            <a:ext cx="1359773" cy="1369854"/>
          </a:xfrm>
          <a:prstGeom prst="rect">
            <a:avLst/>
          </a:prstGeom>
          <a:solidFill>
            <a:srgbClr val="00B05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5" name="正方形/長方形 14"/>
          <p:cNvSpPr/>
          <p:nvPr/>
        </p:nvSpPr>
        <p:spPr>
          <a:xfrm>
            <a:off x="3210612" y="4274558"/>
            <a:ext cx="1359773" cy="1502762"/>
          </a:xfrm>
          <a:prstGeom prst="rect">
            <a:avLst/>
          </a:prstGeom>
          <a:solidFill>
            <a:srgbClr val="00B05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6" name="正方形/長方形 15"/>
          <p:cNvSpPr/>
          <p:nvPr/>
        </p:nvSpPr>
        <p:spPr>
          <a:xfrm>
            <a:off x="3198062" y="1967552"/>
            <a:ext cx="1359773" cy="514851"/>
          </a:xfrm>
          <a:prstGeom prst="rect">
            <a:avLst/>
          </a:prstGeom>
          <a:solidFill>
            <a:srgbClr val="F07A18">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7" name="正方形/長方形 16"/>
          <p:cNvSpPr/>
          <p:nvPr/>
        </p:nvSpPr>
        <p:spPr>
          <a:xfrm>
            <a:off x="3210613" y="3949596"/>
            <a:ext cx="1359773" cy="290267"/>
          </a:xfrm>
          <a:prstGeom prst="rect">
            <a:avLst/>
          </a:prstGeom>
          <a:solidFill>
            <a:srgbClr val="F07A18">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18" name="正方形/長方形 17"/>
          <p:cNvSpPr/>
          <p:nvPr/>
        </p:nvSpPr>
        <p:spPr>
          <a:xfrm>
            <a:off x="3210612" y="5837828"/>
            <a:ext cx="1359773" cy="563647"/>
          </a:xfrm>
          <a:prstGeom prst="rect">
            <a:avLst/>
          </a:prstGeom>
          <a:solidFill>
            <a:srgbClr val="F07A18">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sp>
        <p:nvSpPr>
          <p:cNvPr id="22" name="上リボン 21"/>
          <p:cNvSpPr/>
          <p:nvPr/>
        </p:nvSpPr>
        <p:spPr>
          <a:xfrm>
            <a:off x="1371574" y="1108151"/>
            <a:ext cx="3174297" cy="665127"/>
          </a:xfrm>
          <a:prstGeom prst="ribbon2">
            <a:avLst>
              <a:gd name="adj1" fmla="val 16667"/>
              <a:gd name="adj2" fmla="val 70334"/>
            </a:avLst>
          </a:prstGeom>
          <a:solidFill>
            <a:schemeClr val="tx1"/>
          </a:solidFill>
          <a:ln>
            <a:solidFill>
              <a:srgbClr val="010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rgbClr val="0E5580"/>
                </a:solidFill>
              </a:rPr>
              <a:t>某洗剤会社</a:t>
            </a:r>
            <a:r>
              <a:rPr kumimoji="1" lang="en-US" altLang="ja-JP" dirty="0" smtClean="0">
                <a:solidFill>
                  <a:srgbClr val="0E5580"/>
                </a:solidFill>
              </a:rPr>
              <a:t>HP</a:t>
            </a:r>
            <a:endParaRPr kumimoji="1" lang="ja-JP" altLang="en-US" dirty="0">
              <a:solidFill>
                <a:srgbClr val="0E5580"/>
              </a:solidFill>
            </a:endParaRPr>
          </a:p>
        </p:txBody>
      </p:sp>
      <p:sp>
        <p:nvSpPr>
          <p:cNvPr id="5" name="テキスト ボックス 4"/>
          <p:cNvSpPr txBox="1"/>
          <p:nvPr/>
        </p:nvSpPr>
        <p:spPr>
          <a:xfrm>
            <a:off x="6225988" y="1198898"/>
            <a:ext cx="2918012" cy="646331"/>
          </a:xfrm>
          <a:prstGeom prst="rect">
            <a:avLst/>
          </a:prstGeom>
          <a:noFill/>
        </p:spPr>
        <p:txBody>
          <a:bodyPr wrap="square" rtlCol="0">
            <a:spAutoFit/>
          </a:bodyPr>
          <a:lstStyle/>
          <a:p>
            <a:r>
              <a:rPr kumimoji="1" lang="ja-JP" altLang="en-US" dirty="0" smtClean="0">
                <a:solidFill>
                  <a:schemeClr val="bg2"/>
                </a:solidFill>
              </a:rPr>
              <a:t>＝ユーザーに有益な情報</a:t>
            </a:r>
            <a:endParaRPr kumimoji="1" lang="en-US" altLang="ja-JP" dirty="0" smtClean="0">
              <a:solidFill>
                <a:schemeClr val="bg2"/>
              </a:solidFill>
            </a:endParaRPr>
          </a:p>
          <a:p>
            <a:r>
              <a:rPr kumimoji="1" lang="ja-JP" altLang="en-US" dirty="0" smtClean="0">
                <a:solidFill>
                  <a:schemeClr val="bg2"/>
                </a:solidFill>
              </a:rPr>
              <a:t>＝自社の主張</a:t>
            </a:r>
            <a:endParaRPr kumimoji="1" lang="ja-JP" altLang="en-US" dirty="0">
              <a:solidFill>
                <a:schemeClr val="bg2"/>
              </a:solidFill>
            </a:endParaRPr>
          </a:p>
        </p:txBody>
      </p:sp>
      <p:pic>
        <p:nvPicPr>
          <p:cNvPr id="3" name="図 2"/>
          <p:cNvPicPr>
            <a:picLocks noChangeAspect="1"/>
          </p:cNvPicPr>
          <p:nvPr/>
        </p:nvPicPr>
        <p:blipFill>
          <a:blip r:embed="rId5"/>
          <a:stretch>
            <a:fillRect/>
          </a:stretch>
        </p:blipFill>
        <p:spPr>
          <a:xfrm>
            <a:off x="5866568" y="1270848"/>
            <a:ext cx="433414" cy="251215"/>
          </a:xfrm>
          <a:prstGeom prst="rect">
            <a:avLst/>
          </a:prstGeom>
          <a:solidFill>
            <a:srgbClr val="00B050">
              <a:alpha val="81000"/>
            </a:srgbClr>
          </a:solidFill>
        </p:spPr>
      </p:pic>
      <p:pic>
        <p:nvPicPr>
          <p:cNvPr id="6" name="図 5"/>
          <p:cNvPicPr>
            <a:picLocks noChangeAspect="1"/>
          </p:cNvPicPr>
          <p:nvPr/>
        </p:nvPicPr>
        <p:blipFill>
          <a:blip r:embed="rId6"/>
          <a:stretch>
            <a:fillRect/>
          </a:stretch>
        </p:blipFill>
        <p:spPr>
          <a:xfrm>
            <a:off x="5858422" y="1547137"/>
            <a:ext cx="449705" cy="251214"/>
          </a:xfrm>
          <a:prstGeom prst="rect">
            <a:avLst/>
          </a:prstGeom>
        </p:spPr>
      </p:pic>
      <p:sp>
        <p:nvSpPr>
          <p:cNvPr id="9" name="テキスト ボックス 8"/>
          <p:cNvSpPr txBox="1"/>
          <p:nvPr/>
        </p:nvSpPr>
        <p:spPr>
          <a:xfrm>
            <a:off x="5753100" y="2070189"/>
            <a:ext cx="3474028" cy="1477328"/>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smtClean="0">
                <a:solidFill>
                  <a:schemeClr val="bg2"/>
                </a:solidFill>
              </a:rPr>
              <a:t>ユーザーに有益な情報が多い</a:t>
            </a:r>
            <a:endParaRPr kumimoji="1" lang="en-US" altLang="ja-JP" dirty="0" smtClean="0">
              <a:solidFill>
                <a:schemeClr val="bg2"/>
              </a:solidFill>
            </a:endParaRPr>
          </a:p>
          <a:p>
            <a:pPr marL="285750" indent="-285750">
              <a:buFont typeface="Wingdings" panose="05000000000000000000" pitchFamily="2" charset="2"/>
              <a:buChar char="ü"/>
            </a:pPr>
            <a:r>
              <a:rPr kumimoji="1" lang="ja-JP" altLang="en-US" dirty="0">
                <a:solidFill>
                  <a:schemeClr val="bg2"/>
                </a:solidFill>
              </a:rPr>
              <a:t>自社</a:t>
            </a:r>
            <a:r>
              <a:rPr kumimoji="1" lang="ja-JP" altLang="en-US" dirty="0" smtClean="0">
                <a:solidFill>
                  <a:schemeClr val="bg2"/>
                </a:solidFill>
              </a:rPr>
              <a:t>の主張はくどくない</a:t>
            </a:r>
            <a:endParaRPr kumimoji="1" lang="en-US" altLang="ja-JP" dirty="0" smtClean="0">
              <a:solidFill>
                <a:schemeClr val="bg2"/>
              </a:solidFill>
            </a:endParaRPr>
          </a:p>
          <a:p>
            <a:r>
              <a:rPr kumimoji="1" lang="ja-JP" altLang="en-US" dirty="0">
                <a:solidFill>
                  <a:schemeClr val="bg2"/>
                </a:solidFill>
              </a:rPr>
              <a:t>　</a:t>
            </a:r>
            <a:r>
              <a:rPr kumimoji="1" lang="ja-JP" altLang="en-US" dirty="0" smtClean="0">
                <a:solidFill>
                  <a:schemeClr val="bg2"/>
                </a:solidFill>
              </a:rPr>
              <a:t>（商品名のみ）</a:t>
            </a:r>
            <a:endParaRPr kumimoji="1" lang="en-US" altLang="ja-JP" dirty="0" smtClean="0">
              <a:solidFill>
                <a:schemeClr val="bg2"/>
              </a:solidFill>
            </a:endParaRPr>
          </a:p>
          <a:p>
            <a:endParaRPr kumimoji="1" lang="en-US" altLang="ja-JP" dirty="0" smtClean="0">
              <a:solidFill>
                <a:schemeClr val="bg2"/>
              </a:solidFill>
            </a:endParaRPr>
          </a:p>
          <a:p>
            <a:endParaRPr kumimoji="1" lang="ja-JP" altLang="en-US" dirty="0">
              <a:solidFill>
                <a:schemeClr val="bg2"/>
              </a:solidFill>
            </a:endParaRPr>
          </a:p>
        </p:txBody>
      </p:sp>
      <p:sp>
        <p:nvSpPr>
          <p:cNvPr id="10" name="四角形吹き出し 9"/>
          <p:cNvSpPr/>
          <p:nvPr/>
        </p:nvSpPr>
        <p:spPr>
          <a:xfrm>
            <a:off x="4739858" y="111069"/>
            <a:ext cx="1728177" cy="1103739"/>
          </a:xfrm>
          <a:prstGeom prst="wedgeRectCallout">
            <a:avLst>
              <a:gd name="adj1" fmla="val -75125"/>
              <a:gd name="adj2" fmla="val 12299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9" name="図 18"/>
          <p:cNvPicPr>
            <a:picLocks noChangeAspect="1"/>
          </p:cNvPicPr>
          <p:nvPr/>
        </p:nvPicPr>
        <p:blipFill rotWithShape="1">
          <a:blip r:embed="rId7">
            <a:extLst>
              <a:ext uri="{28A0092B-C50C-407E-A947-70E740481C1C}">
                <a14:useLocalDpi xmlns:a14="http://schemas.microsoft.com/office/drawing/2010/main" xmlns="" val="0"/>
              </a:ext>
            </a:extLst>
          </a:blip>
          <a:srcRect t="10211"/>
          <a:stretch/>
        </p:blipFill>
        <p:spPr>
          <a:xfrm>
            <a:off x="4769178" y="232228"/>
            <a:ext cx="1538949" cy="960401"/>
          </a:xfrm>
          <a:prstGeom prst="rect">
            <a:avLst/>
          </a:prstGeom>
        </p:spPr>
      </p:pic>
      <p:sp>
        <p:nvSpPr>
          <p:cNvPr id="24" name="四角形吹き出し 23"/>
          <p:cNvSpPr/>
          <p:nvPr/>
        </p:nvSpPr>
        <p:spPr>
          <a:xfrm>
            <a:off x="4894729" y="4873232"/>
            <a:ext cx="3953436" cy="1434997"/>
          </a:xfrm>
          <a:prstGeom prst="wedgeRectCallout">
            <a:avLst>
              <a:gd name="adj1" fmla="val -60969"/>
              <a:gd name="adj2" fmla="val -105760"/>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5" name="図 24"/>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4962589" y="4961083"/>
            <a:ext cx="3885576" cy="1168790"/>
          </a:xfrm>
          <a:prstGeom prst="rect">
            <a:avLst/>
          </a:prstGeom>
        </p:spPr>
      </p:pic>
      <p:cxnSp>
        <p:nvCxnSpPr>
          <p:cNvPr id="27" name="直線コネクタ 26"/>
          <p:cNvCxnSpPr/>
          <p:nvPr/>
        </p:nvCxnSpPr>
        <p:spPr>
          <a:xfrm>
            <a:off x="7708900" y="5435600"/>
            <a:ext cx="8890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線コネクタ 30"/>
          <p:cNvCxnSpPr/>
          <p:nvPr/>
        </p:nvCxnSpPr>
        <p:spPr>
          <a:xfrm>
            <a:off x="5067300" y="5600700"/>
            <a:ext cx="15240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96003180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26</a:t>
            </a:fld>
            <a:endParaRPr kumimoji="1" lang="ja-JP" altLang="en-US" dirty="0">
              <a:solidFill>
                <a:prstClr val="black">
                  <a:lumMod val="95000"/>
                </a:prstClr>
              </a:solidFill>
            </a:endParaRPr>
          </a:p>
        </p:txBody>
      </p:sp>
      <p:sp>
        <p:nvSpPr>
          <p:cNvPr id="8" name="フローチャート: 代替処理 7"/>
          <p:cNvSpPr/>
          <p:nvPr/>
        </p:nvSpPr>
        <p:spPr>
          <a:xfrm>
            <a:off x="153283" y="808547"/>
            <a:ext cx="2880431" cy="5794578"/>
          </a:xfrm>
          <a:prstGeom prst="flowChartAlternate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prstClr val="white"/>
              </a:solidFill>
            </a:endParaRPr>
          </a:p>
        </p:txBody>
      </p:sp>
      <p:pic>
        <p:nvPicPr>
          <p:cNvPr id="9" name="図 8"/>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379622" y="1727632"/>
            <a:ext cx="2427749" cy="4756116"/>
          </a:xfrm>
          <a:prstGeom prst="rect">
            <a:avLst/>
          </a:prstGeom>
        </p:spPr>
      </p:pic>
      <p:sp>
        <p:nvSpPr>
          <p:cNvPr id="10" name="上リボン 9"/>
          <p:cNvSpPr/>
          <p:nvPr/>
        </p:nvSpPr>
        <p:spPr>
          <a:xfrm>
            <a:off x="506966" y="837594"/>
            <a:ext cx="2173063" cy="725069"/>
          </a:xfrm>
          <a:prstGeom prst="ribbon2">
            <a:avLst>
              <a:gd name="adj1" fmla="val 16667"/>
              <a:gd name="adj2" fmla="val 75000"/>
            </a:avLst>
          </a:prstGeom>
          <a:solidFill>
            <a:schemeClr val="tx1"/>
          </a:solidFill>
          <a:ln>
            <a:solidFill>
              <a:srgbClr val="010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rgbClr val="0E5580"/>
                </a:solidFill>
              </a:rPr>
              <a:t>某栄養ドリンク会社</a:t>
            </a:r>
            <a:r>
              <a:rPr kumimoji="1" lang="en-US" altLang="ja-JP" sz="1600" dirty="0" smtClean="0">
                <a:solidFill>
                  <a:srgbClr val="0E5580"/>
                </a:solidFill>
              </a:rPr>
              <a:t>HP</a:t>
            </a:r>
            <a:r>
              <a:rPr kumimoji="1" lang="ja-JP" altLang="en-US" sz="1600" dirty="0" smtClean="0">
                <a:solidFill>
                  <a:srgbClr val="0E5580"/>
                </a:solidFill>
              </a:rPr>
              <a:t> </a:t>
            </a:r>
            <a:endParaRPr kumimoji="1" lang="ja-JP" altLang="en-US" sz="1600" dirty="0">
              <a:solidFill>
                <a:srgbClr val="0E5580"/>
              </a:solidFill>
            </a:endParaRPr>
          </a:p>
        </p:txBody>
      </p:sp>
      <p:sp>
        <p:nvSpPr>
          <p:cNvPr id="11" name="テキスト ボックス 10"/>
          <p:cNvSpPr txBox="1"/>
          <p:nvPr/>
        </p:nvSpPr>
        <p:spPr>
          <a:xfrm>
            <a:off x="3576917" y="1128179"/>
            <a:ext cx="2918012" cy="646331"/>
          </a:xfrm>
          <a:prstGeom prst="rect">
            <a:avLst/>
          </a:prstGeom>
          <a:noFill/>
        </p:spPr>
        <p:txBody>
          <a:bodyPr wrap="square" rtlCol="0">
            <a:spAutoFit/>
          </a:bodyPr>
          <a:lstStyle/>
          <a:p>
            <a:r>
              <a:rPr kumimoji="1" lang="ja-JP" altLang="en-US" dirty="0" smtClean="0">
                <a:solidFill>
                  <a:schemeClr val="bg2"/>
                </a:solidFill>
              </a:rPr>
              <a:t>＝ユーザーに有益な情報</a:t>
            </a:r>
            <a:endParaRPr kumimoji="1" lang="en-US" altLang="ja-JP" dirty="0" smtClean="0">
              <a:solidFill>
                <a:schemeClr val="bg2"/>
              </a:solidFill>
            </a:endParaRPr>
          </a:p>
          <a:p>
            <a:r>
              <a:rPr kumimoji="1" lang="ja-JP" altLang="en-US" dirty="0" smtClean="0">
                <a:solidFill>
                  <a:schemeClr val="bg2"/>
                </a:solidFill>
              </a:rPr>
              <a:t>＝自社の主張</a:t>
            </a:r>
            <a:endParaRPr kumimoji="1" lang="ja-JP" altLang="en-US" dirty="0">
              <a:solidFill>
                <a:schemeClr val="bg2"/>
              </a:solidFill>
            </a:endParaRPr>
          </a:p>
        </p:txBody>
      </p:sp>
      <p:pic>
        <p:nvPicPr>
          <p:cNvPr id="12" name="図 11"/>
          <p:cNvPicPr>
            <a:picLocks noChangeAspect="1"/>
          </p:cNvPicPr>
          <p:nvPr/>
        </p:nvPicPr>
        <p:blipFill>
          <a:blip r:embed="rId3"/>
          <a:stretch>
            <a:fillRect/>
          </a:stretch>
        </p:blipFill>
        <p:spPr>
          <a:xfrm>
            <a:off x="3217497" y="1200129"/>
            <a:ext cx="433414" cy="251215"/>
          </a:xfrm>
          <a:prstGeom prst="rect">
            <a:avLst/>
          </a:prstGeom>
        </p:spPr>
      </p:pic>
      <p:pic>
        <p:nvPicPr>
          <p:cNvPr id="13" name="図 12"/>
          <p:cNvPicPr>
            <a:picLocks noChangeAspect="1"/>
          </p:cNvPicPr>
          <p:nvPr/>
        </p:nvPicPr>
        <p:blipFill>
          <a:blip r:embed="rId4"/>
          <a:stretch>
            <a:fillRect/>
          </a:stretch>
        </p:blipFill>
        <p:spPr>
          <a:xfrm>
            <a:off x="3209351" y="1476418"/>
            <a:ext cx="449705" cy="251214"/>
          </a:xfrm>
          <a:prstGeom prst="rect">
            <a:avLst/>
          </a:prstGeom>
        </p:spPr>
      </p:pic>
      <p:sp>
        <p:nvSpPr>
          <p:cNvPr id="2" name="テキスト ボックス 1"/>
          <p:cNvSpPr txBox="1"/>
          <p:nvPr/>
        </p:nvSpPr>
        <p:spPr>
          <a:xfrm>
            <a:off x="3576917" y="2235200"/>
            <a:ext cx="5320687" cy="923330"/>
          </a:xfrm>
          <a:prstGeom prst="rect">
            <a:avLst/>
          </a:prstGeom>
          <a:noFill/>
        </p:spPr>
        <p:txBody>
          <a:bodyPr wrap="none" rtlCol="0">
            <a:spAutoFit/>
          </a:bodyPr>
          <a:lstStyle/>
          <a:p>
            <a:pPr marL="285750" indent="-285750">
              <a:buFont typeface="Wingdings" panose="05000000000000000000" pitchFamily="2" charset="2"/>
              <a:buChar char="ü"/>
            </a:pPr>
            <a:r>
              <a:rPr kumimoji="1" lang="ja-JP" altLang="en-US" dirty="0" smtClean="0">
                <a:solidFill>
                  <a:schemeClr val="bg2"/>
                </a:solidFill>
              </a:rPr>
              <a:t>後半は自社の主張のみ</a:t>
            </a:r>
            <a:endParaRPr kumimoji="1" lang="en-US" altLang="ja-JP" dirty="0" smtClean="0">
              <a:solidFill>
                <a:schemeClr val="bg2"/>
              </a:solidFill>
            </a:endParaRPr>
          </a:p>
          <a:p>
            <a:pPr marL="285750" indent="-285750">
              <a:buFont typeface="Wingdings" panose="05000000000000000000" pitchFamily="2" charset="2"/>
              <a:buChar char="ü"/>
            </a:pPr>
            <a:r>
              <a:rPr kumimoji="1" lang="ja-JP" altLang="en-US" dirty="0" smtClean="0">
                <a:solidFill>
                  <a:schemeClr val="bg2"/>
                </a:solidFill>
              </a:rPr>
              <a:t>ユーザーに有益な情報ときっぱり分かれている</a:t>
            </a:r>
            <a:endParaRPr kumimoji="1" lang="en-US" altLang="ja-JP" dirty="0" smtClean="0">
              <a:solidFill>
                <a:schemeClr val="bg2"/>
              </a:solidFill>
            </a:endParaRPr>
          </a:p>
          <a:p>
            <a:pPr marL="285750" indent="-285750">
              <a:buFont typeface="Wingdings" panose="05000000000000000000" pitchFamily="2" charset="2"/>
              <a:buChar char="ü"/>
            </a:pPr>
            <a:endParaRPr kumimoji="1" lang="ja-JP" altLang="en-US" dirty="0">
              <a:solidFill>
                <a:schemeClr val="bg2"/>
              </a:solidFill>
            </a:endParaRPr>
          </a:p>
        </p:txBody>
      </p:sp>
      <p:sp>
        <p:nvSpPr>
          <p:cNvPr id="14" name="テキスト ボックス 13"/>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spTree>
    <p:extLst>
      <p:ext uri="{BB962C8B-B14F-4D97-AF65-F5344CB8AC3E}">
        <p14:creationId xmlns:p14="http://schemas.microsoft.com/office/powerpoint/2010/main" xmlns="" val="36277940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27</a:t>
            </a:fld>
            <a:endParaRPr kumimoji="1" lang="ja-JP" altLang="en-US" dirty="0">
              <a:solidFill>
                <a:prstClr val="black">
                  <a:lumMod val="95000"/>
                </a:prstClr>
              </a:solidFill>
            </a:endParaRPr>
          </a:p>
        </p:txBody>
      </p:sp>
      <p:pic>
        <p:nvPicPr>
          <p:cNvPr id="8" name="図 7"/>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365746" y="2542481"/>
            <a:ext cx="3295931" cy="3886032"/>
          </a:xfrm>
          <a:prstGeom prst="rect">
            <a:avLst/>
          </a:prstGeom>
        </p:spPr>
      </p:pic>
      <p:sp>
        <p:nvSpPr>
          <p:cNvPr id="9" name="テキスト ボックス 8"/>
          <p:cNvSpPr txBox="1"/>
          <p:nvPr/>
        </p:nvSpPr>
        <p:spPr>
          <a:xfrm>
            <a:off x="376518" y="1257296"/>
            <a:ext cx="4498347" cy="1446550"/>
          </a:xfrm>
          <a:prstGeom prst="rect">
            <a:avLst/>
          </a:prstGeom>
          <a:noFill/>
        </p:spPr>
        <p:txBody>
          <a:bodyPr wrap="none" rtlCol="0">
            <a:spAutoFit/>
          </a:bodyPr>
          <a:lstStyle/>
          <a:p>
            <a:r>
              <a:rPr kumimoji="1" lang="ja-JP" altLang="en-US" sz="4400" dirty="0" smtClean="0">
                <a:solidFill>
                  <a:schemeClr val="bg2"/>
                </a:solidFill>
                <a:latin typeface="HGP平成角ｺﾞｼｯｸ体W9" panose="020B0A00000000000000" pitchFamily="50" charset="-128"/>
                <a:ea typeface="HGP平成角ｺﾞｼｯｸ体W9" panose="020B0A00000000000000" pitchFamily="50" charset="-128"/>
              </a:rPr>
              <a:t>２つサイトを</a:t>
            </a:r>
            <a:endParaRPr kumimoji="1" lang="en-US" altLang="ja-JP" sz="4400" dirty="0" smtClean="0">
              <a:solidFill>
                <a:schemeClr val="bg2"/>
              </a:solidFill>
              <a:latin typeface="HGP平成角ｺﾞｼｯｸ体W9" panose="020B0A00000000000000" pitchFamily="50" charset="-128"/>
              <a:ea typeface="HGP平成角ｺﾞｼｯｸ体W9" panose="020B0A00000000000000" pitchFamily="50" charset="-128"/>
            </a:endParaRPr>
          </a:p>
          <a:p>
            <a:r>
              <a:rPr kumimoji="1" lang="ja-JP" altLang="en-US" sz="4400" dirty="0">
                <a:solidFill>
                  <a:schemeClr val="bg2"/>
                </a:solidFill>
                <a:latin typeface="HGP平成角ｺﾞｼｯｸ体W9" panose="020B0A00000000000000" pitchFamily="50" charset="-128"/>
                <a:ea typeface="HGP平成角ｺﾞｼｯｸ体W9" panose="020B0A00000000000000" pitchFamily="50" charset="-128"/>
              </a:rPr>
              <a:t>　</a:t>
            </a:r>
            <a:r>
              <a:rPr kumimoji="1" lang="ja-JP" altLang="en-US" sz="4400" dirty="0" smtClean="0">
                <a:solidFill>
                  <a:schemeClr val="bg2"/>
                </a:solidFill>
                <a:latin typeface="HGP平成角ｺﾞｼｯｸ体W9" panose="020B0A00000000000000" pitchFamily="50" charset="-128"/>
                <a:ea typeface="HGP平成角ｺﾞｼｯｸ体W9" panose="020B0A00000000000000" pitchFamily="50" charset="-128"/>
              </a:rPr>
              <a:t>　　比較してみる</a:t>
            </a:r>
            <a:endParaRPr kumimoji="1" lang="ja-JP" altLang="en-US" sz="4400" dirty="0">
              <a:solidFill>
                <a:schemeClr val="bg2"/>
              </a:solidFill>
              <a:latin typeface="HGP平成角ｺﾞｼｯｸ体W9" panose="020B0A00000000000000" pitchFamily="50" charset="-128"/>
              <a:ea typeface="HGP平成角ｺﾞｼｯｸ体W9" panose="020B0A00000000000000" pitchFamily="50" charset="-128"/>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spTree>
    <p:extLst>
      <p:ext uri="{BB962C8B-B14F-4D97-AF65-F5344CB8AC3E}">
        <p14:creationId xmlns:p14="http://schemas.microsoft.com/office/powerpoint/2010/main" xmlns="" val="6954438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1" name="フローチャート: 代替処理 20"/>
          <p:cNvSpPr/>
          <p:nvPr/>
        </p:nvSpPr>
        <p:spPr>
          <a:xfrm>
            <a:off x="4641174" y="467703"/>
            <a:ext cx="2677039" cy="4928776"/>
          </a:xfrm>
          <a:prstGeom prst="flowChartAlternateProcess">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フローチャート: 代替処理 19"/>
          <p:cNvSpPr/>
          <p:nvPr/>
        </p:nvSpPr>
        <p:spPr>
          <a:xfrm>
            <a:off x="97005" y="480402"/>
            <a:ext cx="4515337" cy="4916077"/>
          </a:xfrm>
          <a:prstGeom prst="flowChartAlternateProcess">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28</a:t>
            </a:fld>
            <a:endParaRPr kumimoji="1" lang="ja-JP" altLang="en-US" dirty="0">
              <a:solidFill>
                <a:prstClr val="black">
                  <a:lumMod val="95000"/>
                </a:prstClr>
              </a:solidFill>
            </a:endParaRPr>
          </a:p>
        </p:txBody>
      </p:sp>
      <p:sp>
        <p:nvSpPr>
          <p:cNvPr id="7" name="テキスト ボックス 6"/>
          <p:cNvSpPr txBox="1"/>
          <p:nvPr/>
        </p:nvSpPr>
        <p:spPr>
          <a:xfrm>
            <a:off x="258369" y="111070"/>
            <a:ext cx="2232211" cy="369332"/>
          </a:xfrm>
          <a:prstGeom prst="rect">
            <a:avLst/>
          </a:prstGeom>
          <a:noFill/>
        </p:spPr>
        <p:txBody>
          <a:bodyPr wrap="square" rtlCol="0">
            <a:spAutoFit/>
          </a:bodyPr>
          <a:lstStyle/>
          <a:p>
            <a:r>
              <a:rPr kumimoji="1" lang="ja-JP" altLang="en-US" dirty="0">
                <a:solidFill>
                  <a:schemeClr val="bg2"/>
                </a:solidFill>
              </a:rPr>
              <a:t>仮説</a:t>
            </a:r>
            <a:r>
              <a:rPr kumimoji="1" lang="ja-JP" altLang="en-US" dirty="0" smtClean="0">
                <a:solidFill>
                  <a:schemeClr val="bg2"/>
                </a:solidFill>
              </a:rPr>
              <a:t>の方向性</a:t>
            </a:r>
            <a:endParaRPr kumimoji="1" lang="en-US" altLang="ja-JP" dirty="0" smtClean="0">
              <a:solidFill>
                <a:schemeClr val="bg2"/>
              </a:solidFill>
            </a:endParaRPr>
          </a:p>
        </p:txBody>
      </p:sp>
      <p:pic>
        <p:nvPicPr>
          <p:cNvPr id="8" name="図 7"/>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912824" y="1202364"/>
            <a:ext cx="2045398" cy="4007065"/>
          </a:xfrm>
          <a:prstGeom prst="rect">
            <a:avLst/>
          </a:prstGeom>
        </p:spPr>
      </p:pic>
      <p:pic>
        <p:nvPicPr>
          <p:cNvPr id="11" name="図 1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72542" y="1201332"/>
            <a:ext cx="2096547" cy="3972326"/>
          </a:xfrm>
          <a:prstGeom prst="rect">
            <a:avLst/>
          </a:prstGeom>
        </p:spPr>
      </p:pic>
      <p:pic>
        <p:nvPicPr>
          <p:cNvPr id="12" name="図 11"/>
          <p:cNvPicPr>
            <a:picLocks noChangeAspect="1"/>
          </p:cNvPicPr>
          <p:nvPr/>
        </p:nvPicPr>
        <p:blipFill rotWithShape="1">
          <a:blip r:embed="rId5">
            <a:extLst>
              <a:ext uri="{28A0092B-C50C-407E-A947-70E740481C1C}">
                <a14:useLocalDpi xmlns:a14="http://schemas.microsoft.com/office/drawing/2010/main" xmlns="" val="0"/>
              </a:ext>
            </a:extLst>
          </a:blip>
          <a:srcRect r="10749"/>
          <a:stretch/>
        </p:blipFill>
        <p:spPr>
          <a:xfrm>
            <a:off x="2485762" y="1146033"/>
            <a:ext cx="1819374" cy="3972325"/>
          </a:xfrm>
          <a:prstGeom prst="rect">
            <a:avLst/>
          </a:prstGeom>
        </p:spPr>
      </p:pic>
      <p:sp>
        <p:nvSpPr>
          <p:cNvPr id="13" name="正方形/長方形 12"/>
          <p:cNvSpPr/>
          <p:nvPr/>
        </p:nvSpPr>
        <p:spPr>
          <a:xfrm>
            <a:off x="417738" y="1660776"/>
            <a:ext cx="1133836" cy="3457582"/>
          </a:xfrm>
          <a:prstGeom prst="rect">
            <a:avLst/>
          </a:prstGeom>
          <a:solidFill>
            <a:srgbClr val="00B05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p:cNvSpPr/>
          <p:nvPr/>
        </p:nvSpPr>
        <p:spPr>
          <a:xfrm>
            <a:off x="2584764" y="1660776"/>
            <a:ext cx="1117404" cy="1162173"/>
          </a:xfrm>
          <a:prstGeom prst="rect">
            <a:avLst/>
          </a:prstGeom>
          <a:solidFill>
            <a:srgbClr val="00B05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p:cNvSpPr/>
          <p:nvPr/>
        </p:nvSpPr>
        <p:spPr>
          <a:xfrm>
            <a:off x="2584764" y="3197804"/>
            <a:ext cx="1117404" cy="1274932"/>
          </a:xfrm>
          <a:prstGeom prst="rect">
            <a:avLst/>
          </a:prstGeom>
          <a:solidFill>
            <a:srgbClr val="00B050">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p:cNvSpPr/>
          <p:nvPr/>
        </p:nvSpPr>
        <p:spPr>
          <a:xfrm>
            <a:off x="2584769" y="1168980"/>
            <a:ext cx="1117404" cy="436796"/>
          </a:xfrm>
          <a:prstGeom prst="rect">
            <a:avLst/>
          </a:prstGeom>
          <a:solidFill>
            <a:srgbClr val="F07A18">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p:cNvSpPr/>
          <p:nvPr/>
        </p:nvSpPr>
        <p:spPr>
          <a:xfrm>
            <a:off x="2584764" y="2923378"/>
            <a:ext cx="1117404" cy="246261"/>
          </a:xfrm>
          <a:prstGeom prst="rect">
            <a:avLst/>
          </a:prstGeom>
          <a:solidFill>
            <a:srgbClr val="F07A18">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p:cNvSpPr/>
          <p:nvPr/>
        </p:nvSpPr>
        <p:spPr>
          <a:xfrm>
            <a:off x="2584764" y="4556450"/>
            <a:ext cx="1117404" cy="478194"/>
          </a:xfrm>
          <a:prstGeom prst="rect">
            <a:avLst/>
          </a:prstGeom>
          <a:solidFill>
            <a:srgbClr val="F07A18">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上リボン 21"/>
          <p:cNvSpPr/>
          <p:nvPr/>
        </p:nvSpPr>
        <p:spPr>
          <a:xfrm>
            <a:off x="1064838" y="607950"/>
            <a:ext cx="2608503" cy="564289"/>
          </a:xfrm>
          <a:prstGeom prst="ribbon2">
            <a:avLst>
              <a:gd name="adj1" fmla="val 16667"/>
              <a:gd name="adj2" fmla="val 70334"/>
            </a:avLst>
          </a:prstGeom>
          <a:solidFill>
            <a:schemeClr val="tx1"/>
          </a:solidFill>
          <a:ln>
            <a:solidFill>
              <a:srgbClr val="010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solidFill>
                  <a:schemeClr val="bg2"/>
                </a:solidFill>
              </a:rPr>
              <a:t>某洗剤会社</a:t>
            </a:r>
            <a:r>
              <a:rPr kumimoji="1" lang="en-US" altLang="ja-JP" dirty="0" smtClean="0">
                <a:solidFill>
                  <a:schemeClr val="bg2"/>
                </a:solidFill>
              </a:rPr>
              <a:t>HP</a:t>
            </a:r>
            <a:endParaRPr kumimoji="1" lang="ja-JP" altLang="en-US" dirty="0">
              <a:solidFill>
                <a:schemeClr val="bg2"/>
              </a:solidFill>
            </a:endParaRPr>
          </a:p>
        </p:txBody>
      </p:sp>
      <p:sp>
        <p:nvSpPr>
          <p:cNvPr id="23" name="上リボン 22"/>
          <p:cNvSpPr/>
          <p:nvPr/>
        </p:nvSpPr>
        <p:spPr>
          <a:xfrm>
            <a:off x="4912824" y="467703"/>
            <a:ext cx="2124917" cy="704536"/>
          </a:xfrm>
          <a:prstGeom prst="ribbon2">
            <a:avLst>
              <a:gd name="adj1" fmla="val 16667"/>
              <a:gd name="adj2" fmla="val 75000"/>
            </a:avLst>
          </a:prstGeom>
          <a:solidFill>
            <a:schemeClr val="tx1"/>
          </a:solidFill>
          <a:ln>
            <a:solidFill>
              <a:srgbClr val="0107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solidFill>
                  <a:schemeClr val="bg2"/>
                </a:solidFill>
              </a:rPr>
              <a:t>某栄養ドリンク会社</a:t>
            </a:r>
            <a:r>
              <a:rPr kumimoji="1" lang="en-US" altLang="ja-JP" sz="1600" dirty="0" smtClean="0">
                <a:solidFill>
                  <a:schemeClr val="bg2"/>
                </a:solidFill>
              </a:rPr>
              <a:t>HP</a:t>
            </a:r>
            <a:r>
              <a:rPr kumimoji="1" lang="ja-JP" altLang="en-US" sz="1600" dirty="0" smtClean="0">
                <a:solidFill>
                  <a:schemeClr val="bg2"/>
                </a:solidFill>
              </a:rPr>
              <a:t> </a:t>
            </a:r>
            <a:endParaRPr kumimoji="1" lang="ja-JP" altLang="en-US" sz="1600" dirty="0">
              <a:solidFill>
                <a:schemeClr val="bg2"/>
              </a:solidFill>
            </a:endParaRPr>
          </a:p>
        </p:txBody>
      </p:sp>
      <p:sp>
        <p:nvSpPr>
          <p:cNvPr id="2" name="星 7 1"/>
          <p:cNvSpPr/>
          <p:nvPr/>
        </p:nvSpPr>
        <p:spPr>
          <a:xfrm>
            <a:off x="734047" y="5001897"/>
            <a:ext cx="7142177" cy="1708051"/>
          </a:xfrm>
          <a:prstGeom prst="star7">
            <a:avLst/>
          </a:prstGeom>
          <a:solidFill>
            <a:srgbClr val="FFFF2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dirty="0">
                <a:solidFill>
                  <a:schemeClr val="bg2"/>
                </a:solidFill>
              </a:rPr>
              <a:t>自社</a:t>
            </a:r>
            <a:r>
              <a:rPr kumimoji="1" lang="ja-JP" altLang="en-US" sz="2000" dirty="0" smtClean="0">
                <a:solidFill>
                  <a:schemeClr val="bg2"/>
                </a:solidFill>
              </a:rPr>
              <a:t>の主張の割合が右のほうが</a:t>
            </a:r>
            <a:endParaRPr kumimoji="1" lang="en-US" altLang="ja-JP" sz="2000" dirty="0" smtClean="0">
              <a:solidFill>
                <a:schemeClr val="bg2"/>
              </a:solidFill>
            </a:endParaRPr>
          </a:p>
          <a:p>
            <a:pPr algn="ctr"/>
            <a:r>
              <a:rPr kumimoji="1" lang="ja-JP" altLang="en-US" sz="2000" dirty="0" smtClean="0">
                <a:solidFill>
                  <a:schemeClr val="bg2"/>
                </a:solidFill>
              </a:rPr>
              <a:t>大きい！！！！</a:t>
            </a:r>
            <a:endParaRPr kumimoji="1" lang="ja-JP" altLang="en-US" sz="2000" dirty="0">
              <a:solidFill>
                <a:schemeClr val="bg2"/>
              </a:solidFill>
            </a:endParaRPr>
          </a:p>
        </p:txBody>
      </p:sp>
    </p:spTree>
    <p:extLst>
      <p:ext uri="{BB962C8B-B14F-4D97-AF65-F5344CB8AC3E}">
        <p14:creationId xmlns:p14="http://schemas.microsoft.com/office/powerpoint/2010/main" xmlns="" val="25066414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srcRect/>
          <a:stretch>
            <a:fillRect/>
          </a:stretch>
        </p:blipFill>
        <p:spPr bwMode="auto">
          <a:xfrm>
            <a:off x="189192" y="1371927"/>
            <a:ext cx="8715375" cy="5438775"/>
          </a:xfrm>
          <a:prstGeom prst="rect">
            <a:avLst/>
          </a:prstGeom>
          <a:noFill/>
          <a:ln w="9525">
            <a:noFill/>
            <a:miter lim="800000"/>
            <a:headEnd/>
            <a:tailEnd/>
          </a:ln>
        </p:spPr>
      </p:pic>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29</a:t>
            </a:fld>
            <a:endParaRPr kumimoji="1" lang="ja-JP" altLang="en-US" dirty="0">
              <a:solidFill>
                <a:prstClr val="black">
                  <a:lumMod val="95000"/>
                </a:prstClr>
              </a:solidFill>
            </a:endParaRPr>
          </a:p>
        </p:txBody>
      </p:sp>
      <p:sp>
        <p:nvSpPr>
          <p:cNvPr id="3" name="テキスト ボックス 2"/>
          <p:cNvSpPr txBox="1"/>
          <p:nvPr/>
        </p:nvSpPr>
        <p:spPr>
          <a:xfrm>
            <a:off x="474133" y="1063423"/>
            <a:ext cx="6299200" cy="1200329"/>
          </a:xfrm>
          <a:prstGeom prst="rect">
            <a:avLst/>
          </a:prstGeom>
          <a:noFill/>
        </p:spPr>
        <p:txBody>
          <a:bodyPr wrap="square" rtlCol="0">
            <a:spAutoFit/>
          </a:bodyPr>
          <a:lstStyle/>
          <a:p>
            <a:r>
              <a:rPr kumimoji="1" lang="ja-JP" altLang="en-US" sz="3600" dirty="0" smtClean="0">
                <a:solidFill>
                  <a:schemeClr val="bg2"/>
                </a:solidFill>
                <a:latin typeface="HGS創英ﾌﾟﾚｾﾞﾝｽEB" panose="02020800000000000000" pitchFamily="18" charset="-128"/>
                <a:ea typeface="HGS創英ﾌﾟﾚｾﾞﾝｽEB" panose="02020800000000000000" pitchFamily="18" charset="-128"/>
              </a:rPr>
              <a:t>しつこいものは</a:t>
            </a:r>
            <a:endParaRPr kumimoji="1" lang="en-US" altLang="ja-JP" sz="3600" dirty="0" smtClean="0">
              <a:solidFill>
                <a:schemeClr val="bg2"/>
              </a:solidFill>
              <a:latin typeface="HGS創英ﾌﾟﾚｾﾞﾝｽEB" panose="02020800000000000000" pitchFamily="18" charset="-128"/>
              <a:ea typeface="HGS創英ﾌﾟﾚｾﾞﾝｽEB" panose="02020800000000000000" pitchFamily="18" charset="-128"/>
            </a:endParaRPr>
          </a:p>
          <a:p>
            <a:r>
              <a:rPr kumimoji="1" lang="ja-JP" altLang="en-US" sz="3600" dirty="0">
                <a:solidFill>
                  <a:schemeClr val="bg2"/>
                </a:solidFill>
                <a:latin typeface="HGS創英ﾌﾟﾚｾﾞﾝｽEB" panose="02020800000000000000" pitchFamily="18" charset="-128"/>
                <a:ea typeface="HGS創英ﾌﾟﾚｾﾞﾝｽEB" panose="02020800000000000000" pitchFamily="18" charset="-128"/>
              </a:rPr>
              <a:t>　</a:t>
            </a:r>
            <a:r>
              <a:rPr kumimoji="1" lang="ja-JP" altLang="en-US" sz="3600" dirty="0" smtClean="0">
                <a:solidFill>
                  <a:schemeClr val="bg2"/>
                </a:solidFill>
                <a:latin typeface="HGS創英ﾌﾟﾚｾﾞﾝｽEB" panose="02020800000000000000" pitchFamily="18" charset="-128"/>
                <a:ea typeface="HGS創英ﾌﾟﾚｾﾞﾝｽEB" panose="02020800000000000000" pitchFamily="18" charset="-128"/>
              </a:rPr>
              <a:t>　　　嫌われる・・・？</a:t>
            </a:r>
            <a:endParaRPr kumimoji="1" lang="ja-JP" altLang="en-US" sz="3600" dirty="0">
              <a:solidFill>
                <a:schemeClr val="bg2"/>
              </a:solidFill>
              <a:latin typeface="HGS創英ﾌﾟﾚｾﾞﾝｽEB" panose="02020800000000000000" pitchFamily="18" charset="-128"/>
              <a:ea typeface="HGS創英ﾌﾟﾚｾﾞﾝｽEB" panose="02020800000000000000" pitchFamily="18" charset="-128"/>
            </a:endParaRPr>
          </a:p>
        </p:txBody>
      </p:sp>
      <p:sp>
        <p:nvSpPr>
          <p:cNvPr id="8" name="テキスト ボックス 7"/>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spTree>
    <p:extLst>
      <p:ext uri="{BB962C8B-B14F-4D97-AF65-F5344CB8AC3E}">
        <p14:creationId xmlns:p14="http://schemas.microsoft.com/office/powerpoint/2010/main" xmlns="" val="22652335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258369" y="2148745"/>
            <a:ext cx="6711950" cy="3983370"/>
          </a:xfrm>
        </p:spPr>
      </p:pic>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a:t>
            </a:fld>
            <a:endParaRPr kumimoji="1" lang="ja-JP" altLang="en-US" dirty="0">
              <a:solidFill>
                <a:prstClr val="black">
                  <a:lumMod val="95000"/>
                </a:prstClr>
              </a:solidFill>
            </a:endParaRPr>
          </a:p>
        </p:txBody>
      </p:sp>
      <p:sp>
        <p:nvSpPr>
          <p:cNvPr id="6" name="四角形吹き出し 5"/>
          <p:cNvSpPr/>
          <p:nvPr/>
        </p:nvSpPr>
        <p:spPr>
          <a:xfrm>
            <a:off x="5349948" y="2148745"/>
            <a:ext cx="3240741" cy="766482"/>
          </a:xfrm>
          <a:prstGeom prst="wedgeRectCallout">
            <a:avLst>
              <a:gd name="adj1" fmla="val -77454"/>
              <a:gd name="adj2" fmla="val 65021"/>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solidFill>
                  <a:schemeClr val="bg2"/>
                </a:solidFill>
              </a:rPr>
              <a:t>💡お役立ち情報が並んでいる</a:t>
            </a:r>
            <a:endParaRPr kumimoji="1" lang="ja-JP" altLang="en-US" dirty="0">
              <a:solidFill>
                <a:schemeClr val="bg2"/>
              </a:solidFill>
            </a:endParaRPr>
          </a:p>
        </p:txBody>
      </p:sp>
      <p:sp>
        <p:nvSpPr>
          <p:cNvPr id="7" name="四角形吹き出し 6"/>
          <p:cNvSpPr/>
          <p:nvPr/>
        </p:nvSpPr>
        <p:spPr>
          <a:xfrm>
            <a:off x="5228923" y="4000549"/>
            <a:ext cx="3482789" cy="766482"/>
          </a:xfrm>
          <a:prstGeom prst="wedgeRectCallout">
            <a:avLst>
              <a:gd name="adj1" fmla="val -84404"/>
              <a:gd name="adj2" fmla="val -91120"/>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smtClean="0">
                <a:solidFill>
                  <a:schemeClr val="bg2"/>
                </a:solidFill>
              </a:rPr>
              <a:t>💡消費者の悩みや疑問を解決！</a:t>
            </a:r>
            <a:endParaRPr kumimoji="1" lang="ja-JP" altLang="en-US" dirty="0">
              <a:solidFill>
                <a:schemeClr val="bg2"/>
              </a:solidFill>
            </a:endParaRPr>
          </a:p>
        </p:txBody>
      </p:sp>
      <p:sp>
        <p:nvSpPr>
          <p:cNvPr id="8" name="テキスト ボックス 7"/>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sp>
        <p:nvSpPr>
          <p:cNvPr id="9" name="タイトル 1"/>
          <p:cNvSpPr>
            <a:spLocks noGrp="1"/>
          </p:cNvSpPr>
          <p:nvPr>
            <p:ph type="title"/>
          </p:nvPr>
        </p:nvSpPr>
        <p:spPr>
          <a:xfrm>
            <a:off x="484710" y="452718"/>
            <a:ext cx="7055380" cy="1400530"/>
          </a:xfrm>
        </p:spPr>
        <p:txBody>
          <a:bodyPr/>
          <a:lstStyle/>
          <a:p>
            <a:r>
              <a:rPr kumimoji="1" lang="ja-JP" altLang="en-US" dirty="0" smtClean="0">
                <a:solidFill>
                  <a:schemeClr val="bg2"/>
                </a:solidFill>
              </a:rPr>
              <a:t>コンテンツマーケティングとは・・・？</a:t>
            </a:r>
            <a:endParaRPr kumimoji="1" lang="ja-JP" altLang="en-US" dirty="0">
              <a:solidFill>
                <a:schemeClr val="bg2"/>
              </a:solidFill>
            </a:endParaRPr>
          </a:p>
        </p:txBody>
      </p:sp>
    </p:spTree>
    <p:extLst>
      <p:ext uri="{BB962C8B-B14F-4D97-AF65-F5344CB8AC3E}">
        <p14:creationId xmlns:p14="http://schemas.microsoft.com/office/powerpoint/2010/main" xmlns="" val="16873842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solidFill>
                  <a:schemeClr val="bg2"/>
                </a:solidFill>
              </a:rPr>
              <a:t/>
            </a:r>
            <a:br>
              <a:rPr kumimoji="1" lang="en-US" altLang="ja-JP" dirty="0" smtClean="0">
                <a:solidFill>
                  <a:schemeClr val="bg2"/>
                </a:solidFill>
              </a:rPr>
            </a:br>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30</a:t>
            </a:fld>
            <a:endParaRPr kumimoji="1" lang="ja-JP" altLang="en-US" dirty="0">
              <a:solidFill>
                <a:prstClr val="black">
                  <a:lumMod val="95000"/>
                </a:prstClr>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sp>
        <p:nvSpPr>
          <p:cNvPr id="6" name="タイトル 1"/>
          <p:cNvSpPr txBox="1">
            <a:spLocks/>
          </p:cNvSpPr>
          <p:nvPr/>
        </p:nvSpPr>
        <p:spPr>
          <a:xfrm>
            <a:off x="637110" y="605118"/>
            <a:ext cx="7055380" cy="1400530"/>
          </a:xfrm>
          <a:prstGeom prst="rect">
            <a:avLst/>
          </a:prstGeom>
        </p:spPr>
        <p:txBody>
          <a:bodyPr vert="horz" lIns="91440" tIns="45720" rIns="91440" bIns="45720" rtlCol="0" anchor="t">
            <a:noAutofit/>
          </a:bodyPr>
          <a:lstStyle>
            <a:lvl1pPr algn="l" defTabSz="457200" rtl="0" eaLnBrk="1" latinLnBrk="0" hangingPunct="1">
              <a:spcBef>
                <a:spcPct val="0"/>
              </a:spcBef>
              <a:buNone/>
              <a:defRPr kumimoji="1" sz="4200" b="0" i="0" kern="1200">
                <a:solidFill>
                  <a:schemeClr val="tx2"/>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r>
              <a:rPr lang="ja-JP" altLang="en-US" dirty="0" smtClean="0">
                <a:solidFill>
                  <a:srgbClr val="0E5580"/>
                </a:solidFill>
              </a:rPr>
              <a:t>問題意識</a:t>
            </a:r>
            <a:endParaRPr lang="ja-JP" altLang="en-US" dirty="0">
              <a:solidFill>
                <a:srgbClr val="0E5580"/>
              </a:solidFill>
            </a:endParaRPr>
          </a:p>
        </p:txBody>
      </p:sp>
      <p:pic>
        <p:nvPicPr>
          <p:cNvPr id="7" name="図 6"/>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1947134" y="3091837"/>
            <a:ext cx="3008467" cy="3281010"/>
          </a:xfrm>
          <a:prstGeom prst="rect">
            <a:avLst/>
          </a:prstGeom>
        </p:spPr>
      </p:pic>
      <p:sp>
        <p:nvSpPr>
          <p:cNvPr id="8" name="雲形吹き出し 7"/>
          <p:cNvSpPr/>
          <p:nvPr/>
        </p:nvSpPr>
        <p:spPr>
          <a:xfrm>
            <a:off x="3055767" y="823415"/>
            <a:ext cx="5025070" cy="2532972"/>
          </a:xfrm>
          <a:prstGeom prst="cloudCallout">
            <a:avLst>
              <a:gd name="adj1" fmla="val -20833"/>
              <a:gd name="adj2" fmla="val 75774"/>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altLang="ja-JP" sz="2000" dirty="0" smtClean="0">
              <a:solidFill>
                <a:srgbClr val="0E5580"/>
              </a:solidFill>
            </a:endParaRPr>
          </a:p>
          <a:p>
            <a:pPr algn="ctr"/>
            <a:r>
              <a:rPr lang="ja-JP" altLang="en-US" sz="2000" dirty="0" smtClean="0">
                <a:solidFill>
                  <a:srgbClr val="0E5580"/>
                </a:solidFill>
              </a:rPr>
              <a:t>企業側</a:t>
            </a:r>
            <a:r>
              <a:rPr lang="ja-JP" altLang="en-US" sz="2000" dirty="0">
                <a:solidFill>
                  <a:srgbClr val="0E5580"/>
                </a:solidFill>
              </a:rPr>
              <a:t>の主張の</a:t>
            </a:r>
            <a:r>
              <a:rPr lang="ja-JP" altLang="en-US" sz="2000" smtClean="0">
                <a:solidFill>
                  <a:srgbClr val="0E5580"/>
                </a:solidFill>
              </a:rPr>
              <a:t>割合によって消費者</a:t>
            </a:r>
            <a:r>
              <a:rPr lang="ja-JP" altLang="en-US" sz="2000" dirty="0">
                <a:solidFill>
                  <a:srgbClr val="0E5580"/>
                </a:solidFill>
              </a:rPr>
              <a:t>に与える影響</a:t>
            </a:r>
            <a:r>
              <a:rPr lang="ja-JP" altLang="en-US" sz="2000" dirty="0" smtClean="0">
                <a:solidFill>
                  <a:srgbClr val="0E5580"/>
                </a:solidFill>
              </a:rPr>
              <a:t>に</a:t>
            </a:r>
            <a:endParaRPr lang="en-US" altLang="ja-JP" sz="2000" dirty="0" smtClean="0">
              <a:solidFill>
                <a:srgbClr val="0E5580"/>
              </a:solidFill>
            </a:endParaRPr>
          </a:p>
          <a:p>
            <a:pPr algn="ctr"/>
            <a:r>
              <a:rPr lang="ja-JP" altLang="en-US" sz="2000" dirty="0" smtClean="0">
                <a:solidFill>
                  <a:srgbClr val="0E5580"/>
                </a:solidFill>
              </a:rPr>
              <a:t>変化</a:t>
            </a:r>
            <a:r>
              <a:rPr lang="ja-JP" altLang="en-US" sz="2000" dirty="0">
                <a:solidFill>
                  <a:srgbClr val="0E5580"/>
                </a:solidFill>
              </a:rPr>
              <a:t>はあるのだろうか</a:t>
            </a:r>
            <a:r>
              <a:rPr lang="en-US" altLang="ja-JP" sz="2000" dirty="0">
                <a:solidFill>
                  <a:srgbClr val="0E5580"/>
                </a:solidFill>
              </a:rPr>
              <a:t>…</a:t>
            </a:r>
            <a:r>
              <a:rPr lang="ja-JP" altLang="en-US" sz="2000" dirty="0">
                <a:solidFill>
                  <a:srgbClr val="0E5580"/>
                </a:solidFill>
              </a:rPr>
              <a:t>？</a:t>
            </a:r>
            <a:endParaRPr lang="en-US" altLang="ja-JP" sz="2000" dirty="0">
              <a:solidFill>
                <a:srgbClr val="0E5580"/>
              </a:solidFill>
            </a:endParaRPr>
          </a:p>
          <a:p>
            <a:pPr algn="ctr"/>
            <a:endParaRPr kumimoji="1" lang="ja-JP" altLang="en-US" dirty="0">
              <a:solidFill>
                <a:prstClr val="black"/>
              </a:solidFill>
            </a:endParaRPr>
          </a:p>
        </p:txBody>
      </p:sp>
    </p:spTree>
    <p:extLst>
      <p:ext uri="{BB962C8B-B14F-4D97-AF65-F5344CB8AC3E}">
        <p14:creationId xmlns:p14="http://schemas.microsoft.com/office/powerpoint/2010/main" xmlns="" val="326084230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2"/>
                </a:solidFill>
              </a:rPr>
              <a:t>仮説の方向性</a:t>
            </a:r>
            <a:endParaRPr kumimoji="1" lang="ja-JP" altLang="en-US" dirty="0">
              <a:solidFill>
                <a:schemeClr val="bg2"/>
              </a:solidFill>
            </a:endParaRPr>
          </a:p>
        </p:txBody>
      </p:sp>
      <p:sp>
        <p:nvSpPr>
          <p:cNvPr id="3" name="コンテンツ プレースホルダー 2"/>
          <p:cNvSpPr>
            <a:spLocks noGrp="1"/>
          </p:cNvSpPr>
          <p:nvPr>
            <p:ph idx="1"/>
          </p:nvPr>
        </p:nvSpPr>
        <p:spPr/>
        <p:txBody>
          <a:bodyPr/>
          <a:lstStyle/>
          <a:p>
            <a:r>
              <a:rPr kumimoji="1" lang="ja-JP" altLang="en-US" dirty="0" smtClean="0">
                <a:solidFill>
                  <a:schemeClr val="bg2"/>
                </a:solidFill>
              </a:rPr>
              <a:t>仮説１</a:t>
            </a:r>
            <a:endParaRPr kumimoji="1" lang="en-US" altLang="ja-JP" dirty="0" smtClean="0">
              <a:solidFill>
                <a:schemeClr val="bg2"/>
              </a:solidFill>
            </a:endParaRPr>
          </a:p>
          <a:p>
            <a:pPr marL="400050" lvl="1" indent="0">
              <a:buNone/>
            </a:pPr>
            <a:r>
              <a:rPr lang="ja-JP" altLang="en-US" dirty="0" smtClean="0">
                <a:solidFill>
                  <a:schemeClr val="bg2"/>
                </a:solidFill>
              </a:rPr>
              <a:t>情報サイトにおいて商品アピールをし過ぎる</a:t>
            </a:r>
            <a:r>
              <a:rPr kumimoji="1" lang="ja-JP" altLang="en-US" dirty="0" smtClean="0">
                <a:solidFill>
                  <a:schemeClr val="bg2"/>
                </a:solidFill>
              </a:rPr>
              <a:t>場合、消費者はお役立ちサイトではなく商品売り込みサイトとみなし不快に感じる。</a:t>
            </a:r>
            <a:endParaRPr lang="en-US" altLang="ja-JP" dirty="0">
              <a:solidFill>
                <a:schemeClr val="bg2"/>
              </a:solidFill>
            </a:endParaRPr>
          </a:p>
          <a:p>
            <a:pPr lvl="0">
              <a:buClr>
                <a:srgbClr val="ACD433"/>
              </a:buClr>
            </a:pPr>
            <a:r>
              <a:rPr lang="ja-JP" altLang="en-US" dirty="0">
                <a:solidFill>
                  <a:srgbClr val="0E5580"/>
                </a:solidFill>
              </a:rPr>
              <a:t>仮説２</a:t>
            </a:r>
            <a:endParaRPr lang="en-US" altLang="ja-JP" dirty="0">
              <a:solidFill>
                <a:srgbClr val="0E5580"/>
              </a:solidFill>
            </a:endParaRPr>
          </a:p>
          <a:p>
            <a:pPr marL="400050" lvl="1" indent="0">
              <a:buClr>
                <a:srgbClr val="ACD433"/>
              </a:buClr>
              <a:buNone/>
            </a:pPr>
            <a:r>
              <a:rPr lang="ja-JP" altLang="en-US" dirty="0" smtClean="0">
                <a:solidFill>
                  <a:srgbClr val="0E5580"/>
                </a:solidFill>
              </a:rPr>
              <a:t>情報</a:t>
            </a:r>
            <a:r>
              <a:rPr lang="ja-JP" altLang="en-US" dirty="0">
                <a:solidFill>
                  <a:srgbClr val="0E5580"/>
                </a:solidFill>
              </a:rPr>
              <a:t>サイト</a:t>
            </a:r>
            <a:r>
              <a:rPr lang="ja-JP" altLang="en-US" dirty="0" smtClean="0">
                <a:solidFill>
                  <a:srgbClr val="0E5580"/>
                </a:solidFill>
              </a:rPr>
              <a:t>において商品アピール</a:t>
            </a:r>
            <a:r>
              <a:rPr lang="ja-JP" altLang="en-US" dirty="0">
                <a:solidFill>
                  <a:srgbClr val="0E5580"/>
                </a:solidFill>
              </a:rPr>
              <a:t>が控えめな場合消費者はそのサイトをお役立ちサイトとみなす。</a:t>
            </a:r>
            <a:endParaRPr lang="en-US" altLang="ja-JP" dirty="0">
              <a:solidFill>
                <a:srgbClr val="0E5580"/>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31</a:t>
            </a:fld>
            <a:endParaRPr kumimoji="1" lang="ja-JP" altLang="en-US" dirty="0">
              <a:solidFill>
                <a:prstClr val="black">
                  <a:lumMod val="95000"/>
                </a:prstClr>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a:solidFill>
                  <a:srgbClr val="0E5580"/>
                </a:solidFill>
              </a:rPr>
              <a:t>仮説</a:t>
            </a:r>
            <a:r>
              <a:rPr kumimoji="1" lang="ja-JP" altLang="en-US" dirty="0" smtClean="0">
                <a:solidFill>
                  <a:srgbClr val="0E5580"/>
                </a:solidFill>
              </a:rPr>
              <a:t>の方向性</a:t>
            </a:r>
            <a:endParaRPr kumimoji="1" lang="en-US" altLang="ja-JP" dirty="0" smtClean="0">
              <a:solidFill>
                <a:srgbClr val="0E5580"/>
              </a:solidFill>
            </a:endParaRPr>
          </a:p>
        </p:txBody>
      </p:sp>
    </p:spTree>
    <p:extLst>
      <p:ext uri="{BB962C8B-B14F-4D97-AF65-F5344CB8AC3E}">
        <p14:creationId xmlns:p14="http://schemas.microsoft.com/office/powerpoint/2010/main" xmlns="" val="24990513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a:solidFill>
                  <a:schemeClr val="bg2"/>
                </a:solidFill>
              </a:rPr>
              <a:t>Agenda</a:t>
            </a:r>
            <a:endParaRPr kumimoji="1" lang="ja-JP" altLang="en-US" dirty="0">
              <a:solidFill>
                <a:schemeClr val="bg2"/>
              </a:solidFill>
            </a:endParaRPr>
          </a:p>
        </p:txBody>
      </p:sp>
      <p:sp>
        <p:nvSpPr>
          <p:cNvPr id="6" name="コンテンツ プレースホルダー 5"/>
          <p:cNvSpPr>
            <a:spLocks noGrp="1"/>
          </p:cNvSpPr>
          <p:nvPr>
            <p:ph idx="1"/>
          </p:nvPr>
        </p:nvSpPr>
        <p:spPr>
          <a:xfrm>
            <a:off x="827700" y="2052925"/>
            <a:ext cx="7567544" cy="4195481"/>
          </a:xfrm>
        </p:spPr>
        <p:txBody>
          <a:bodyPr>
            <a:normAutofit/>
          </a:bodyPr>
          <a:lstStyle/>
          <a:p>
            <a:pPr>
              <a:lnSpc>
                <a:spcPts val="4000"/>
              </a:lnSpc>
            </a:pPr>
            <a:r>
              <a:rPr kumimoji="1" lang="ja-JP" altLang="en-US" sz="3200" spc="20" dirty="0" smtClean="0">
                <a:solidFill>
                  <a:schemeClr val="bg2"/>
                </a:solidFill>
              </a:rPr>
              <a:t>テーマの重要性</a:t>
            </a:r>
            <a:endParaRPr kumimoji="1" lang="en-US" altLang="ja-JP" sz="3200" spc="20" dirty="0" smtClean="0">
              <a:solidFill>
                <a:schemeClr val="bg2"/>
              </a:solidFill>
            </a:endParaRPr>
          </a:p>
          <a:p>
            <a:pPr>
              <a:lnSpc>
                <a:spcPts val="4000"/>
              </a:lnSpc>
            </a:pPr>
            <a:r>
              <a:rPr lang="ja-JP" altLang="en-US" sz="3200" spc="20" dirty="0" smtClean="0">
                <a:solidFill>
                  <a:schemeClr val="bg2"/>
                </a:solidFill>
              </a:rPr>
              <a:t>コンテンツマーケティング研究の現状</a:t>
            </a:r>
            <a:endParaRPr lang="en-US" altLang="ja-JP" sz="3200" spc="20" dirty="0">
              <a:solidFill>
                <a:schemeClr val="bg2"/>
              </a:solidFill>
            </a:endParaRPr>
          </a:p>
          <a:p>
            <a:pPr>
              <a:lnSpc>
                <a:spcPts val="4000"/>
              </a:lnSpc>
            </a:pPr>
            <a:r>
              <a:rPr lang="ja-JP" altLang="en-US" sz="3200" spc="20" dirty="0" smtClean="0">
                <a:solidFill>
                  <a:schemeClr val="bg2"/>
                </a:solidFill>
              </a:rPr>
              <a:t>研究</a:t>
            </a:r>
            <a:r>
              <a:rPr lang="ja-JP" altLang="en-US" sz="3200" spc="20" dirty="0">
                <a:solidFill>
                  <a:schemeClr val="bg2"/>
                </a:solidFill>
              </a:rPr>
              <a:t>目標</a:t>
            </a:r>
            <a:endParaRPr lang="en-US" altLang="ja-JP" sz="3200" spc="20" dirty="0" smtClean="0">
              <a:solidFill>
                <a:schemeClr val="bg2"/>
              </a:solidFill>
            </a:endParaRPr>
          </a:p>
          <a:p>
            <a:pPr>
              <a:lnSpc>
                <a:spcPts val="4000"/>
              </a:lnSpc>
            </a:pPr>
            <a:r>
              <a:rPr lang="ja-JP" altLang="en-US" sz="3200" spc="20" dirty="0" smtClean="0">
                <a:solidFill>
                  <a:schemeClr val="bg2"/>
                </a:solidFill>
              </a:rPr>
              <a:t>仮説の方向性</a:t>
            </a:r>
            <a:endParaRPr lang="en-US" altLang="ja-JP" sz="3200" spc="20" dirty="0" smtClean="0">
              <a:solidFill>
                <a:schemeClr val="bg2"/>
              </a:solidFill>
            </a:endParaRPr>
          </a:p>
          <a:p>
            <a:pPr>
              <a:lnSpc>
                <a:spcPts val="4000"/>
              </a:lnSpc>
            </a:pPr>
            <a:r>
              <a:rPr lang="ja-JP" altLang="en-US" sz="3200" spc="20" dirty="0" smtClean="0">
                <a:solidFill>
                  <a:schemeClr val="bg2"/>
                </a:solidFill>
              </a:rPr>
              <a:t>どのようなマーケティングに役立つか</a:t>
            </a:r>
            <a:endParaRPr lang="en-US" altLang="ja-JP" sz="3200" spc="20" dirty="0" smtClean="0">
              <a:solidFill>
                <a:schemeClr val="bg2"/>
              </a:solidFill>
            </a:endParaRPr>
          </a:p>
          <a:p>
            <a:endParaRPr kumimoji="1" lang="en-US" altLang="ja-JP" sz="3200" dirty="0" smtClean="0">
              <a:solidFill>
                <a:schemeClr val="bg2"/>
              </a:solidFill>
            </a:endParaRPr>
          </a:p>
          <a:p>
            <a:endParaRPr kumimoji="1" lang="ja-JP" altLang="en-US" sz="3200"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32</a:t>
            </a:fld>
            <a:endParaRPr kumimoji="1" lang="ja-JP" altLang="en-US" dirty="0">
              <a:solidFill>
                <a:prstClr val="black">
                  <a:lumMod val="95000"/>
                </a:prstClr>
              </a:solidFill>
            </a:endParaRPr>
          </a:p>
        </p:txBody>
      </p:sp>
      <p:sp>
        <p:nvSpPr>
          <p:cNvPr id="2" name="角丸四角形 1"/>
          <p:cNvSpPr/>
          <p:nvPr/>
        </p:nvSpPr>
        <p:spPr>
          <a:xfrm>
            <a:off x="1283244" y="4559058"/>
            <a:ext cx="7112000" cy="605608"/>
          </a:xfrm>
          <a:prstGeom prst="roundRect">
            <a:avLst/>
          </a:prstGeom>
          <a:noFill/>
          <a:ln w="57150"/>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solidFill>
                <a:prstClr val="black"/>
              </a:solidFill>
            </a:endParaRPr>
          </a:p>
        </p:txBody>
      </p:sp>
    </p:spTree>
    <p:extLst>
      <p:ext uri="{BB962C8B-B14F-4D97-AF65-F5344CB8AC3E}">
        <p14:creationId xmlns:p14="http://schemas.microsoft.com/office/powerpoint/2010/main" xmlns="" val="4562384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828436" y="1929099"/>
            <a:ext cx="6711654" cy="4195481"/>
          </a:xfrm>
        </p:spPr>
        <p:txBody>
          <a:bodyPr/>
          <a:lstStyle/>
          <a:p>
            <a:r>
              <a:rPr lang="ja-JP" altLang="en-US" dirty="0">
                <a:solidFill>
                  <a:schemeClr val="bg2"/>
                </a:solidFill>
              </a:rPr>
              <a:t>誰</a:t>
            </a:r>
            <a:r>
              <a:rPr lang="ja-JP" altLang="en-US" dirty="0" smtClean="0">
                <a:solidFill>
                  <a:schemeClr val="bg2"/>
                </a:solidFill>
              </a:rPr>
              <a:t>の</a:t>
            </a:r>
            <a:endParaRPr lang="en-US" altLang="ja-JP" dirty="0" smtClean="0">
              <a:solidFill>
                <a:schemeClr val="bg2"/>
              </a:solidFill>
            </a:endParaRPr>
          </a:p>
          <a:p>
            <a:pPr marL="0" indent="0">
              <a:buNone/>
            </a:pPr>
            <a:r>
              <a:rPr kumimoji="1" lang="en-US" altLang="ja-JP" dirty="0">
                <a:solidFill>
                  <a:schemeClr val="bg2"/>
                </a:solidFill>
              </a:rPr>
              <a:t>	</a:t>
            </a:r>
            <a:r>
              <a:rPr kumimoji="1" lang="ja-JP" altLang="en-US" dirty="0" smtClean="0">
                <a:solidFill>
                  <a:schemeClr val="bg2"/>
                </a:solidFill>
              </a:rPr>
              <a:t>⇒ブランド認知度の低い企業</a:t>
            </a:r>
            <a:endParaRPr kumimoji="1" lang="en-US" altLang="ja-JP" dirty="0" smtClean="0">
              <a:solidFill>
                <a:schemeClr val="bg2"/>
              </a:solidFill>
            </a:endParaRPr>
          </a:p>
          <a:p>
            <a:endParaRPr lang="en-US" altLang="ja-JP" dirty="0">
              <a:solidFill>
                <a:schemeClr val="bg2"/>
              </a:solidFill>
            </a:endParaRPr>
          </a:p>
          <a:p>
            <a:r>
              <a:rPr kumimoji="1" lang="ja-JP" altLang="en-US" dirty="0" smtClean="0">
                <a:solidFill>
                  <a:schemeClr val="bg2"/>
                </a:solidFill>
              </a:rPr>
              <a:t>どのようなマーケティング</a:t>
            </a:r>
            <a:endParaRPr kumimoji="1" lang="en-US" altLang="ja-JP" dirty="0" smtClean="0">
              <a:solidFill>
                <a:schemeClr val="bg2"/>
              </a:solidFill>
            </a:endParaRPr>
          </a:p>
          <a:p>
            <a:pPr marL="0" indent="0">
              <a:buNone/>
            </a:pPr>
            <a:r>
              <a:rPr lang="en-US" altLang="ja-JP" dirty="0">
                <a:solidFill>
                  <a:schemeClr val="bg2"/>
                </a:solidFill>
              </a:rPr>
              <a:t>	</a:t>
            </a:r>
            <a:r>
              <a:rPr lang="ja-JP" altLang="en-US" dirty="0" smtClean="0">
                <a:solidFill>
                  <a:schemeClr val="bg2"/>
                </a:solidFill>
              </a:rPr>
              <a:t>⇒　ブランド認知度の向上</a:t>
            </a:r>
            <a:endParaRPr lang="en-US" altLang="ja-JP" dirty="0" smtClean="0">
              <a:solidFill>
                <a:schemeClr val="bg2"/>
              </a:solidFill>
            </a:endParaRPr>
          </a:p>
          <a:p>
            <a:pPr marL="0" indent="0">
              <a:buNone/>
            </a:pPr>
            <a:r>
              <a:rPr kumimoji="1" lang="en-US" altLang="ja-JP" dirty="0">
                <a:solidFill>
                  <a:schemeClr val="bg2"/>
                </a:solidFill>
              </a:rPr>
              <a:t>	</a:t>
            </a:r>
            <a:r>
              <a:rPr kumimoji="1" lang="ja-JP" altLang="en-US" dirty="0" smtClean="0">
                <a:solidFill>
                  <a:schemeClr val="bg2"/>
                </a:solidFill>
              </a:rPr>
              <a:t>　　顧客との関係性の構築</a:t>
            </a:r>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33</a:t>
            </a:fld>
            <a:endParaRPr kumimoji="1" lang="ja-JP" altLang="en-US" dirty="0">
              <a:solidFill>
                <a:prstClr val="black">
                  <a:lumMod val="95000"/>
                </a:prstClr>
              </a:solidFill>
            </a:endParaRPr>
          </a:p>
        </p:txBody>
      </p:sp>
      <p:sp>
        <p:nvSpPr>
          <p:cNvPr id="5" name="テキスト ボックス 4"/>
          <p:cNvSpPr txBox="1"/>
          <p:nvPr/>
        </p:nvSpPr>
        <p:spPr>
          <a:xfrm>
            <a:off x="258369" y="111070"/>
            <a:ext cx="4770831" cy="369332"/>
          </a:xfrm>
          <a:prstGeom prst="rect">
            <a:avLst/>
          </a:prstGeom>
          <a:noFill/>
        </p:spPr>
        <p:txBody>
          <a:bodyPr wrap="square" rtlCol="0">
            <a:spAutoFit/>
          </a:bodyPr>
          <a:lstStyle/>
          <a:p>
            <a:r>
              <a:rPr kumimoji="1" lang="ja-JP" altLang="en-US" dirty="0" smtClean="0">
                <a:solidFill>
                  <a:srgbClr val="0E5580"/>
                </a:solidFill>
              </a:rPr>
              <a:t>どのようなマーケティングに役立つのか</a:t>
            </a:r>
            <a:endParaRPr kumimoji="1" lang="en-US" altLang="ja-JP" dirty="0" smtClean="0">
              <a:solidFill>
                <a:srgbClr val="0E5580"/>
              </a:solidFill>
            </a:endParaRPr>
          </a:p>
        </p:txBody>
      </p:sp>
      <p:sp>
        <p:nvSpPr>
          <p:cNvPr id="6" name="左中かっこ 5"/>
          <p:cNvSpPr/>
          <p:nvPr/>
        </p:nvSpPr>
        <p:spPr>
          <a:xfrm>
            <a:off x="1789019" y="3560114"/>
            <a:ext cx="66675" cy="933450"/>
          </a:xfrm>
          <a:prstGeom prst="leftBrace">
            <a:avLst/>
          </a:prstGeom>
          <a:ln w="19050">
            <a:solidFill>
              <a:schemeClr val="bg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solidFill>
                <a:prstClr val="white"/>
              </a:solidFill>
            </a:endParaRPr>
          </a:p>
        </p:txBody>
      </p:sp>
      <p:sp>
        <p:nvSpPr>
          <p:cNvPr id="7" name="タイトル 1"/>
          <p:cNvSpPr>
            <a:spLocks noGrp="1"/>
          </p:cNvSpPr>
          <p:nvPr>
            <p:ph type="title"/>
          </p:nvPr>
        </p:nvSpPr>
        <p:spPr>
          <a:xfrm>
            <a:off x="484710" y="452718"/>
            <a:ext cx="7055380" cy="1400530"/>
          </a:xfrm>
        </p:spPr>
        <p:txBody>
          <a:bodyPr/>
          <a:lstStyle/>
          <a:p>
            <a:r>
              <a:rPr kumimoji="1" lang="ja-JP" altLang="en-US" dirty="0" smtClean="0">
                <a:solidFill>
                  <a:schemeClr val="bg2"/>
                </a:solidFill>
              </a:rPr>
              <a:t>どのようなマーケティングに役立つのか</a:t>
            </a:r>
            <a:endParaRPr kumimoji="1" lang="ja-JP" altLang="en-US" dirty="0">
              <a:solidFill>
                <a:schemeClr val="bg2"/>
              </a:solidFill>
            </a:endParaRPr>
          </a:p>
        </p:txBody>
      </p:sp>
    </p:spTree>
    <p:extLst>
      <p:ext uri="{BB962C8B-B14F-4D97-AF65-F5344CB8AC3E}">
        <p14:creationId xmlns:p14="http://schemas.microsoft.com/office/powerpoint/2010/main" xmlns="" val="23114833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2"/>
                </a:solidFill>
              </a:rPr>
              <a:t>今後の課題</a:t>
            </a:r>
            <a:endParaRPr kumimoji="1" lang="ja-JP" altLang="en-US" dirty="0">
              <a:solidFill>
                <a:schemeClr val="bg2"/>
              </a:solidFill>
            </a:endParaRPr>
          </a:p>
        </p:txBody>
      </p:sp>
      <p:sp>
        <p:nvSpPr>
          <p:cNvPr id="3" name="コンテンツ プレースホルダー 2"/>
          <p:cNvSpPr>
            <a:spLocks noGrp="1"/>
          </p:cNvSpPr>
          <p:nvPr>
            <p:ph idx="1"/>
          </p:nvPr>
        </p:nvSpPr>
        <p:spPr/>
        <p:txBody>
          <a:bodyPr/>
          <a:lstStyle/>
          <a:p>
            <a:r>
              <a:rPr lang="ja-JP" altLang="en-US" dirty="0" smtClean="0">
                <a:solidFill>
                  <a:schemeClr val="bg2"/>
                </a:solidFill>
              </a:rPr>
              <a:t>お役立ち情報と商品紹介のバランスを様々なパターンでアンケートを実施し、消費者が好感を持つとき、不快感を感じるときの双方のバランスの度合いを詳しく検証していきたい。</a:t>
            </a:r>
            <a:endParaRPr lang="en-US" altLang="ja-JP" dirty="0" smtClean="0">
              <a:solidFill>
                <a:schemeClr val="bg2"/>
              </a:solidFill>
            </a:endParaRPr>
          </a:p>
          <a:p>
            <a:endParaRPr lang="en-US" altLang="ja-JP" dirty="0">
              <a:solidFill>
                <a:schemeClr val="bg2"/>
              </a:solidFill>
            </a:endParaRPr>
          </a:p>
          <a:p>
            <a:r>
              <a:rPr lang="ja-JP" altLang="en-US" dirty="0" smtClean="0">
                <a:solidFill>
                  <a:schemeClr val="bg2"/>
                </a:solidFill>
              </a:rPr>
              <a:t>仮説をもっと詰めたい</a:t>
            </a:r>
            <a:endParaRPr lang="en-US" altLang="ja-JP"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34</a:t>
            </a:fld>
            <a:endParaRPr kumimoji="1" lang="ja-JP" altLang="en-US" dirty="0">
              <a:solidFill>
                <a:prstClr val="black">
                  <a:lumMod val="95000"/>
                </a:prstClr>
              </a:solidFill>
            </a:endParaRPr>
          </a:p>
        </p:txBody>
      </p:sp>
    </p:spTree>
    <p:extLst>
      <p:ext uri="{BB962C8B-B14F-4D97-AF65-F5344CB8AC3E}">
        <p14:creationId xmlns:p14="http://schemas.microsoft.com/office/powerpoint/2010/main" xmlns="" val="21709883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2"/>
                </a:solidFill>
              </a:rPr>
              <a:t>参考文献</a:t>
            </a:r>
            <a:r>
              <a:rPr lang="ja-JP" altLang="en-US" dirty="0" smtClean="0">
                <a:solidFill>
                  <a:schemeClr val="bg2"/>
                </a:solidFill>
              </a:rPr>
              <a:t>・</a:t>
            </a:r>
            <a:r>
              <a:rPr lang="en-US" altLang="ja-JP" dirty="0" smtClean="0">
                <a:solidFill>
                  <a:schemeClr val="bg2"/>
                </a:solidFill>
              </a:rPr>
              <a:t>URL</a:t>
            </a:r>
            <a:endParaRPr kumimoji="1" lang="ja-JP" altLang="en-US" dirty="0">
              <a:solidFill>
                <a:schemeClr val="bg2"/>
              </a:solidFill>
            </a:endParaRPr>
          </a:p>
        </p:txBody>
      </p:sp>
      <p:sp>
        <p:nvSpPr>
          <p:cNvPr id="3" name="コンテンツ プレースホルダー 2"/>
          <p:cNvSpPr>
            <a:spLocks noGrp="1"/>
          </p:cNvSpPr>
          <p:nvPr>
            <p:ph idx="1"/>
          </p:nvPr>
        </p:nvSpPr>
        <p:spPr>
          <a:xfrm>
            <a:off x="484710" y="1734671"/>
            <a:ext cx="8551714" cy="4513735"/>
          </a:xfrm>
        </p:spPr>
        <p:txBody>
          <a:bodyPr>
            <a:normAutofit/>
          </a:bodyPr>
          <a:lstStyle/>
          <a:p>
            <a:r>
              <a:rPr kumimoji="1" lang="ja-JP" altLang="en-US" sz="1050" dirty="0" smtClean="0">
                <a:solidFill>
                  <a:schemeClr val="bg2"/>
                </a:solidFill>
              </a:rPr>
              <a:t>ジョー・ピュリッジ著</a:t>
            </a:r>
            <a:r>
              <a:rPr lang="en-US" altLang="ja-JP" sz="1050" dirty="0">
                <a:solidFill>
                  <a:schemeClr val="bg2"/>
                </a:solidFill>
              </a:rPr>
              <a:t>(</a:t>
            </a:r>
            <a:r>
              <a:rPr lang="en-US" altLang="ja-JP" sz="1050" dirty="0" smtClean="0">
                <a:solidFill>
                  <a:schemeClr val="bg2"/>
                </a:solidFill>
              </a:rPr>
              <a:t>2014/6/24)</a:t>
            </a:r>
            <a:r>
              <a:rPr lang="ja-JP" altLang="en-US" sz="1050" dirty="0" smtClean="0">
                <a:solidFill>
                  <a:schemeClr val="bg2"/>
                </a:solidFill>
              </a:rPr>
              <a:t>  「エピック・コンテンツマーケティング　顧客を呼び込む最強の教科書」</a:t>
            </a:r>
            <a:r>
              <a:rPr lang="ja-JP" altLang="en-US" sz="1050" dirty="0">
                <a:solidFill>
                  <a:schemeClr val="bg2"/>
                </a:solidFill>
              </a:rPr>
              <a:t>　</a:t>
            </a:r>
            <a:endParaRPr lang="en-US" altLang="ja-JP" sz="1050" dirty="0" smtClean="0">
              <a:solidFill>
                <a:schemeClr val="bg2"/>
              </a:solidFill>
            </a:endParaRPr>
          </a:p>
          <a:p>
            <a:r>
              <a:rPr lang="ja-JP" altLang="en-US" sz="1050" dirty="0" smtClean="0">
                <a:solidFill>
                  <a:schemeClr val="bg2"/>
                </a:solidFill>
              </a:rPr>
              <a:t>レベッカ・リーブ著（</a:t>
            </a:r>
            <a:r>
              <a:rPr lang="en-US" altLang="ja-JP" sz="1050" dirty="0" smtClean="0">
                <a:solidFill>
                  <a:schemeClr val="bg2"/>
                </a:solidFill>
              </a:rPr>
              <a:t>2014/1/28</a:t>
            </a:r>
            <a:r>
              <a:rPr lang="ja-JP" altLang="en-US" sz="1050" dirty="0" smtClean="0">
                <a:solidFill>
                  <a:schemeClr val="bg2"/>
                </a:solidFill>
              </a:rPr>
              <a:t>）「</a:t>
            </a:r>
            <a:r>
              <a:rPr lang="en-US" altLang="ja-JP" sz="1050" dirty="0">
                <a:solidFill>
                  <a:schemeClr val="bg2"/>
                </a:solidFill>
              </a:rPr>
              <a:t>~</a:t>
            </a:r>
            <a:r>
              <a:rPr lang="ja-JP" altLang="en-US" sz="1050" dirty="0">
                <a:solidFill>
                  <a:schemeClr val="bg2"/>
                </a:solidFill>
              </a:rPr>
              <a:t>編集者のように考えよう</a:t>
            </a:r>
            <a:r>
              <a:rPr lang="en-US" altLang="ja-JP" sz="1050" dirty="0">
                <a:solidFill>
                  <a:schemeClr val="bg2"/>
                </a:solidFill>
              </a:rPr>
              <a:t>~ </a:t>
            </a:r>
            <a:r>
              <a:rPr lang="ja-JP" altLang="en-US" sz="1050" dirty="0">
                <a:solidFill>
                  <a:schemeClr val="bg2"/>
                </a:solidFill>
              </a:rPr>
              <a:t>コンテンツマーケティング</a:t>
            </a:r>
            <a:r>
              <a:rPr lang="en-US" altLang="ja-JP" sz="1050" dirty="0">
                <a:solidFill>
                  <a:schemeClr val="bg2"/>
                </a:solidFill>
              </a:rPr>
              <a:t>27</a:t>
            </a:r>
            <a:r>
              <a:rPr lang="ja-JP" altLang="en-US" sz="1050" dirty="0">
                <a:solidFill>
                  <a:schemeClr val="bg2"/>
                </a:solidFill>
              </a:rPr>
              <a:t>の極意</a:t>
            </a:r>
            <a:r>
              <a:rPr lang="ja-JP" altLang="en-US" sz="1050" dirty="0" smtClean="0">
                <a:solidFill>
                  <a:schemeClr val="bg2"/>
                </a:solidFill>
              </a:rPr>
              <a:t>」</a:t>
            </a:r>
            <a:endParaRPr lang="en-US" altLang="ja-JP" sz="1050" dirty="0" smtClean="0">
              <a:solidFill>
                <a:schemeClr val="bg2"/>
              </a:solidFill>
            </a:endParaRPr>
          </a:p>
          <a:p>
            <a:r>
              <a:rPr lang="ja-JP" altLang="en-US" sz="1050" dirty="0" smtClean="0">
                <a:solidFill>
                  <a:schemeClr val="bg2"/>
                </a:solidFill>
              </a:rPr>
              <a:t>谷口マサト著（</a:t>
            </a:r>
            <a:r>
              <a:rPr lang="en-US" altLang="ja-JP" sz="1050" dirty="0">
                <a:solidFill>
                  <a:schemeClr val="bg2"/>
                </a:solidFill>
              </a:rPr>
              <a:t>2014/8/28 </a:t>
            </a:r>
            <a:r>
              <a:rPr lang="ja-JP" altLang="en-US" sz="1050" dirty="0" smtClean="0">
                <a:solidFill>
                  <a:schemeClr val="bg2"/>
                </a:solidFill>
              </a:rPr>
              <a:t>）「広告なのにシェアされるコンテンツマーケティング入門」</a:t>
            </a:r>
            <a:endParaRPr lang="en-US" altLang="ja-JP" sz="1050" dirty="0" smtClean="0">
              <a:solidFill>
                <a:schemeClr val="bg2"/>
              </a:solidFill>
            </a:endParaRPr>
          </a:p>
          <a:p>
            <a:r>
              <a:rPr lang="ja-JP" altLang="en-US" sz="1050" dirty="0">
                <a:solidFill>
                  <a:schemeClr val="bg2"/>
                </a:solidFill>
              </a:rPr>
              <a:t>ジョー・ピュリッジ／</a:t>
            </a:r>
            <a:r>
              <a:rPr lang="ja-JP" altLang="en-US" sz="1050" dirty="0" smtClean="0">
                <a:solidFill>
                  <a:schemeClr val="bg2"/>
                </a:solidFill>
              </a:rPr>
              <a:t>ロバート・ローズ著（</a:t>
            </a:r>
            <a:r>
              <a:rPr lang="en-US" altLang="ja-JP" sz="1050" dirty="0">
                <a:solidFill>
                  <a:schemeClr val="bg2"/>
                </a:solidFill>
              </a:rPr>
              <a:t>2013/5/25</a:t>
            </a:r>
            <a:r>
              <a:rPr lang="ja-JP" altLang="en-US" sz="1050" dirty="0" smtClean="0">
                <a:solidFill>
                  <a:schemeClr val="bg2"/>
                </a:solidFill>
              </a:rPr>
              <a:t>）「オウンドメディアで成功するための戦略的コンテンツマーケティング」</a:t>
            </a:r>
            <a:endParaRPr lang="en-US" altLang="ja-JP" sz="1050" dirty="0" smtClean="0">
              <a:solidFill>
                <a:schemeClr val="bg2"/>
              </a:solidFill>
            </a:endParaRPr>
          </a:p>
          <a:p>
            <a:r>
              <a:rPr lang="ja-JP" altLang="en-US" sz="1050" dirty="0">
                <a:solidFill>
                  <a:schemeClr val="bg2"/>
                </a:solidFill>
              </a:rPr>
              <a:t>日本有名企業のコンテンツマーケティング事例</a:t>
            </a:r>
            <a:r>
              <a:rPr lang="en-US" altLang="ja-JP" sz="1050" dirty="0">
                <a:solidFill>
                  <a:schemeClr val="bg2"/>
                </a:solidFill>
              </a:rPr>
              <a:t>20</a:t>
            </a:r>
            <a:r>
              <a:rPr lang="ja-JP" altLang="en-US" sz="1050" dirty="0">
                <a:solidFill>
                  <a:schemeClr val="bg2"/>
                </a:solidFill>
              </a:rPr>
              <a:t>選 </a:t>
            </a:r>
            <a:r>
              <a:rPr lang="en-US" altLang="ja-JP" sz="1050" dirty="0">
                <a:solidFill>
                  <a:schemeClr val="bg2"/>
                </a:solidFill>
              </a:rPr>
              <a:t>: </a:t>
            </a:r>
            <a:r>
              <a:rPr lang="ja-JP" altLang="en-US" sz="1050" dirty="0">
                <a:solidFill>
                  <a:schemeClr val="bg2"/>
                </a:solidFill>
              </a:rPr>
              <a:t>進め！デジタル探検隊</a:t>
            </a:r>
            <a:r>
              <a:rPr lang="en-US" altLang="ja-JP" sz="1050" dirty="0" smtClean="0">
                <a:solidFill>
                  <a:schemeClr val="bg2"/>
                </a:solidFill>
                <a:hlinkClick r:id="rId2"/>
              </a:rPr>
              <a:t>http</a:t>
            </a:r>
            <a:r>
              <a:rPr lang="en-US" altLang="ja-JP" sz="1050" dirty="0">
                <a:solidFill>
                  <a:schemeClr val="bg2"/>
                </a:solidFill>
                <a:hlinkClick r:id="rId2"/>
              </a:rPr>
              <a:t>://</a:t>
            </a:r>
            <a:r>
              <a:rPr lang="en-US" altLang="ja-JP" sz="1050" dirty="0" smtClean="0">
                <a:solidFill>
                  <a:schemeClr val="bg2"/>
                </a:solidFill>
                <a:hlinkClick r:id="rId2"/>
              </a:rPr>
              <a:t>blog.livedoor.jp/seiwanishida0311/content-marketing-case-studies-featuring-japanese-companies</a:t>
            </a:r>
            <a:endParaRPr lang="en-US" altLang="ja-JP" sz="1050" dirty="0" smtClean="0">
              <a:solidFill>
                <a:schemeClr val="bg2"/>
              </a:solidFill>
            </a:endParaRPr>
          </a:p>
          <a:p>
            <a:r>
              <a:rPr lang="ja-JP" altLang="en-US" sz="1050" dirty="0">
                <a:solidFill>
                  <a:schemeClr val="bg2"/>
                </a:solidFill>
              </a:rPr>
              <a:t>トヨタドッグサークル ｜ </a:t>
            </a:r>
            <a:r>
              <a:rPr lang="en-US" altLang="ja-JP" sz="1050" dirty="0" smtClean="0">
                <a:solidFill>
                  <a:schemeClr val="bg2"/>
                </a:solidFill>
              </a:rPr>
              <a:t>dog.toyota.jp</a:t>
            </a:r>
            <a:r>
              <a:rPr lang="ja-JP" altLang="en-US" sz="1050" dirty="0" smtClean="0">
                <a:solidFill>
                  <a:schemeClr val="bg2"/>
                </a:solidFill>
              </a:rPr>
              <a:t>　　</a:t>
            </a:r>
            <a:r>
              <a:rPr lang="en-US" altLang="ja-JP" sz="1050" dirty="0" smtClean="0">
                <a:solidFill>
                  <a:schemeClr val="bg2"/>
                </a:solidFill>
                <a:hlinkClick r:id="rId3"/>
              </a:rPr>
              <a:t>http</a:t>
            </a:r>
            <a:r>
              <a:rPr lang="en-US" altLang="ja-JP" sz="1050" dirty="0">
                <a:solidFill>
                  <a:schemeClr val="bg2"/>
                </a:solidFill>
                <a:hlinkClick r:id="rId3"/>
              </a:rPr>
              <a:t>://dog.toyota.jp</a:t>
            </a:r>
            <a:r>
              <a:rPr lang="en-US" altLang="ja-JP" sz="1050" dirty="0" smtClean="0">
                <a:solidFill>
                  <a:schemeClr val="bg2"/>
                </a:solidFill>
                <a:hlinkClick r:id="rId3"/>
              </a:rPr>
              <a:t>/</a:t>
            </a:r>
            <a:endParaRPr lang="en-US" altLang="ja-JP" sz="1050" dirty="0" smtClean="0">
              <a:solidFill>
                <a:schemeClr val="bg2"/>
              </a:solidFill>
            </a:endParaRPr>
          </a:p>
          <a:p>
            <a:r>
              <a:rPr lang="ja-JP" altLang="en-US" sz="1050" dirty="0" smtClean="0">
                <a:solidFill>
                  <a:schemeClr val="bg2"/>
                </a:solidFill>
              </a:rPr>
              <a:t>くらし</a:t>
            </a:r>
            <a:r>
              <a:rPr lang="ja-JP" altLang="en-US" sz="1050" dirty="0">
                <a:solidFill>
                  <a:schemeClr val="bg2"/>
                </a:solidFill>
              </a:rPr>
              <a:t>の良品研究所 </a:t>
            </a:r>
            <a:r>
              <a:rPr lang="en-US" altLang="ja-JP" sz="1050" dirty="0">
                <a:solidFill>
                  <a:schemeClr val="bg2"/>
                </a:solidFill>
              </a:rPr>
              <a:t>| </a:t>
            </a:r>
            <a:r>
              <a:rPr lang="ja-JP" altLang="en-US" sz="1050" dirty="0">
                <a:solidFill>
                  <a:schemeClr val="bg2"/>
                </a:solidFill>
              </a:rPr>
              <a:t>無印</a:t>
            </a:r>
            <a:r>
              <a:rPr lang="ja-JP" altLang="en-US" sz="1050" dirty="0" smtClean="0">
                <a:solidFill>
                  <a:schemeClr val="bg2"/>
                </a:solidFill>
              </a:rPr>
              <a:t>良品　　</a:t>
            </a:r>
            <a:r>
              <a:rPr lang="en-US" altLang="ja-JP" sz="1050" dirty="0" smtClean="0">
                <a:solidFill>
                  <a:schemeClr val="bg2"/>
                </a:solidFill>
                <a:hlinkClick r:id="rId4"/>
              </a:rPr>
              <a:t>http</a:t>
            </a:r>
            <a:r>
              <a:rPr lang="en-US" altLang="ja-JP" sz="1050" dirty="0">
                <a:solidFill>
                  <a:schemeClr val="bg2"/>
                </a:solidFill>
                <a:hlinkClick r:id="rId4"/>
              </a:rPr>
              <a:t>://</a:t>
            </a:r>
            <a:r>
              <a:rPr lang="en-US" altLang="ja-JP" sz="1050" dirty="0" smtClean="0">
                <a:solidFill>
                  <a:schemeClr val="bg2"/>
                </a:solidFill>
                <a:hlinkClick r:id="rId4"/>
              </a:rPr>
              <a:t>www.muji.net/lab/</a:t>
            </a:r>
            <a:endParaRPr lang="en-US" altLang="ja-JP" sz="1050" dirty="0" smtClean="0">
              <a:solidFill>
                <a:schemeClr val="bg2"/>
              </a:solidFill>
            </a:endParaRPr>
          </a:p>
          <a:p>
            <a:r>
              <a:rPr lang="en-US" altLang="ja-JP" sz="1050" dirty="0" err="1" smtClean="0">
                <a:solidFill>
                  <a:schemeClr val="bg2"/>
                </a:solidFill>
              </a:rPr>
              <a:t>Lidea</a:t>
            </a:r>
            <a:r>
              <a:rPr lang="en-US" altLang="ja-JP" sz="1050" dirty="0">
                <a:solidFill>
                  <a:schemeClr val="bg2"/>
                </a:solidFill>
              </a:rPr>
              <a:t>(</a:t>
            </a:r>
            <a:r>
              <a:rPr lang="ja-JP" altLang="en-US" sz="1050" dirty="0">
                <a:solidFill>
                  <a:schemeClr val="bg2"/>
                </a:solidFill>
              </a:rPr>
              <a:t>リディア</a:t>
            </a:r>
            <a:r>
              <a:rPr lang="en-US" altLang="ja-JP" sz="1050" dirty="0">
                <a:solidFill>
                  <a:schemeClr val="bg2"/>
                </a:solidFill>
              </a:rPr>
              <a:t>) - </a:t>
            </a:r>
            <a:r>
              <a:rPr lang="ja-JP" altLang="en-US" sz="1050" dirty="0">
                <a:solidFill>
                  <a:schemeClr val="bg2"/>
                </a:solidFill>
              </a:rPr>
              <a:t>くらしとココロに、いろどりを。</a:t>
            </a:r>
            <a:r>
              <a:rPr lang="en-US" altLang="ja-JP" sz="1050" dirty="0">
                <a:solidFill>
                  <a:schemeClr val="bg2"/>
                </a:solidFill>
                <a:hlinkClick r:id="rId5"/>
              </a:rPr>
              <a:t>https://lidea.today</a:t>
            </a:r>
            <a:r>
              <a:rPr lang="en-US" altLang="ja-JP" sz="1050" dirty="0" smtClean="0">
                <a:solidFill>
                  <a:schemeClr val="bg2"/>
                </a:solidFill>
                <a:hlinkClick r:id="rId5"/>
              </a:rPr>
              <a:t>/</a:t>
            </a:r>
            <a:endParaRPr lang="en-US" altLang="ja-JP" sz="1050" dirty="0" smtClean="0">
              <a:solidFill>
                <a:schemeClr val="bg2"/>
              </a:solidFill>
            </a:endParaRPr>
          </a:p>
          <a:p>
            <a:r>
              <a:rPr lang="ja-JP" altLang="en-US" sz="1050" dirty="0">
                <a:solidFill>
                  <a:schemeClr val="bg2"/>
                </a:solidFill>
              </a:rPr>
              <a:t>コンテンツマーケティングとは何か？：重要戦略とされる理由 </a:t>
            </a:r>
            <a:r>
              <a:rPr lang="en-US" altLang="ja-JP" sz="1050" dirty="0">
                <a:solidFill>
                  <a:schemeClr val="bg2"/>
                </a:solidFill>
              </a:rPr>
              <a:t>| Social Media </a:t>
            </a:r>
            <a:r>
              <a:rPr lang="en-US" altLang="ja-JP" sz="1050" dirty="0" smtClean="0">
                <a:solidFill>
                  <a:schemeClr val="bg2"/>
                </a:solidFill>
              </a:rPr>
              <a:t>Experience</a:t>
            </a:r>
            <a:r>
              <a:rPr lang="en-US" altLang="ja-JP" sz="1050" dirty="0" smtClean="0">
                <a:solidFill>
                  <a:schemeClr val="bg2"/>
                </a:solidFill>
                <a:hlinkClick r:id="rId6"/>
              </a:rPr>
              <a:t>http</a:t>
            </a:r>
            <a:r>
              <a:rPr lang="en-US" altLang="ja-JP" sz="1050" dirty="0">
                <a:solidFill>
                  <a:schemeClr val="bg2"/>
                </a:solidFill>
                <a:hlinkClick r:id="rId6"/>
              </a:rPr>
              <a:t>://</a:t>
            </a:r>
            <a:r>
              <a:rPr lang="en-US" altLang="ja-JP" sz="1050" dirty="0" smtClean="0">
                <a:solidFill>
                  <a:schemeClr val="bg2"/>
                </a:solidFill>
                <a:hlinkClick r:id="rId6"/>
              </a:rPr>
              <a:t>socialmediaexperience.jp/5023</a:t>
            </a:r>
            <a:endParaRPr lang="en-US" altLang="ja-JP" sz="1050" dirty="0">
              <a:solidFill>
                <a:schemeClr val="bg2"/>
              </a:solidFill>
              <a:hlinkClick r:id="rId6"/>
            </a:endParaRPr>
          </a:p>
          <a:p>
            <a:r>
              <a:rPr lang="ja-JP" altLang="en-US" sz="1050" dirty="0">
                <a:solidFill>
                  <a:schemeClr val="bg2"/>
                </a:solidFill>
              </a:rPr>
              <a:t>オウンドメディアマーケティングとは？（基本モデル編）｜オウンドメディア・カスタム</a:t>
            </a:r>
            <a:r>
              <a:rPr lang="en-US" altLang="ja-JP" sz="1050" dirty="0">
                <a:solidFill>
                  <a:schemeClr val="bg2"/>
                </a:solidFill>
              </a:rPr>
              <a:t>CRM</a:t>
            </a:r>
            <a:r>
              <a:rPr lang="ja-JP" altLang="en-US" sz="1050" dirty="0">
                <a:solidFill>
                  <a:schemeClr val="bg2"/>
                </a:solidFill>
              </a:rPr>
              <a:t>の</a:t>
            </a:r>
            <a:r>
              <a:rPr lang="en-US" altLang="ja-JP" sz="1050" dirty="0">
                <a:solidFill>
                  <a:schemeClr val="bg2"/>
                </a:solidFill>
              </a:rPr>
              <a:t>YURAS(</a:t>
            </a:r>
            <a:r>
              <a:rPr lang="ja-JP" altLang="en-US" sz="1050" dirty="0">
                <a:solidFill>
                  <a:schemeClr val="bg2"/>
                </a:solidFill>
              </a:rPr>
              <a:t>ユラス</a:t>
            </a:r>
            <a:r>
              <a:rPr lang="en-US" altLang="ja-JP" sz="1050" dirty="0">
                <a:solidFill>
                  <a:schemeClr val="bg2"/>
                </a:solidFill>
              </a:rPr>
              <a:t>) </a:t>
            </a:r>
            <a:r>
              <a:rPr lang="en-US" altLang="ja-JP" sz="1050" dirty="0">
                <a:solidFill>
                  <a:schemeClr val="bg2"/>
                </a:solidFill>
                <a:hlinkClick r:id="rId7"/>
              </a:rPr>
              <a:t>http://</a:t>
            </a:r>
            <a:r>
              <a:rPr lang="en-US" altLang="ja-JP" sz="1050" dirty="0" smtClean="0">
                <a:solidFill>
                  <a:schemeClr val="bg2"/>
                </a:solidFill>
                <a:hlinkClick r:id="rId7"/>
              </a:rPr>
              <a:t>www.yuras.co.jp/concept.html</a:t>
            </a:r>
            <a:endParaRPr lang="en-US" altLang="ja-JP" sz="1050" dirty="0" smtClean="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schemeClr val="bg1">
                    <a:lumMod val="95000"/>
                  </a:schemeClr>
                </a:solidFill>
              </a:rPr>
              <a:pPr/>
              <a:t>35</a:t>
            </a:fld>
            <a:endParaRPr kumimoji="1" lang="ja-JP" altLang="en-US" dirty="0">
              <a:solidFill>
                <a:schemeClr val="bg1">
                  <a:lumMod val="95000"/>
                </a:schemeClr>
              </a:solidFill>
            </a:endParaRPr>
          </a:p>
        </p:txBody>
      </p:sp>
    </p:spTree>
    <p:extLst>
      <p:ext uri="{BB962C8B-B14F-4D97-AF65-F5344CB8AC3E}">
        <p14:creationId xmlns:p14="http://schemas.microsoft.com/office/powerpoint/2010/main" xmlns="" val="5157648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593294" y="2100550"/>
            <a:ext cx="7801950" cy="547399"/>
          </a:xfrm>
        </p:spPr>
        <p:txBody>
          <a:bodyPr>
            <a:noAutofit/>
          </a:bodyPr>
          <a:lstStyle/>
          <a:p>
            <a:pPr marL="0" indent="0">
              <a:buNone/>
            </a:pPr>
            <a:r>
              <a:rPr lang="ja-JP" altLang="en-US" sz="3600" dirty="0" smtClean="0">
                <a:solidFill>
                  <a:schemeClr val="bg2"/>
                </a:solidFill>
              </a:rPr>
              <a:t>ご清聴ありがとうございました！！</a:t>
            </a:r>
            <a:endParaRPr lang="en-US" altLang="ja-JP" sz="3600"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36</a:t>
            </a:fld>
            <a:endParaRPr kumimoji="1" lang="ja-JP" altLang="en-US" dirty="0">
              <a:solidFill>
                <a:prstClr val="black">
                  <a:lumMod val="95000"/>
                </a:prstClr>
              </a:solidFill>
            </a:endParaRPr>
          </a:p>
        </p:txBody>
      </p:sp>
      <p:pic>
        <p:nvPicPr>
          <p:cNvPr id="5" name="図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1600200" y="3685076"/>
            <a:ext cx="1657350" cy="2390775"/>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133975" y="3770801"/>
            <a:ext cx="1866900" cy="2305050"/>
          </a:xfrm>
          <a:prstGeom prst="rect">
            <a:avLst/>
          </a:prstGeom>
        </p:spPr>
      </p:pic>
    </p:spTree>
    <p:extLst>
      <p:ext uri="{BB962C8B-B14F-4D97-AF65-F5344CB8AC3E}">
        <p14:creationId xmlns:p14="http://schemas.microsoft.com/office/powerpoint/2010/main" xmlns="" val="29757525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solidFill>
                  <a:schemeClr val="bg2"/>
                </a:solidFill>
              </a:rPr>
              <a:t>コンテンツマーケティングの起源</a:t>
            </a:r>
            <a:endParaRPr kumimoji="1" lang="ja-JP" altLang="en-US" dirty="0">
              <a:solidFill>
                <a:schemeClr val="bg2"/>
              </a:solidFill>
            </a:endParaRPr>
          </a:p>
        </p:txBody>
      </p:sp>
      <p:sp>
        <p:nvSpPr>
          <p:cNvPr id="4" name="スライド番号プレースホルダー 3"/>
          <p:cNvSpPr>
            <a:spLocks noGrp="1"/>
          </p:cNvSpPr>
          <p:nvPr>
            <p:ph type="sldNum" sz="quarter" idx="12"/>
          </p:nvPr>
        </p:nvSpPr>
        <p:spPr/>
        <p:txBody>
          <a:bodyPr/>
          <a:lstStyle/>
          <a:p>
            <a:fld id="{D57F1E4F-1CFF-5643-939E-02111984F565}" type="slidenum">
              <a:rPr lang="en-US" smtClean="0">
                <a:solidFill>
                  <a:schemeClr val="bg1"/>
                </a:solidFill>
              </a:rPr>
              <a:pPr/>
              <a:t>4</a:t>
            </a:fld>
            <a:endParaRPr lang="en-US" dirty="0">
              <a:solidFill>
                <a:schemeClr val="bg1"/>
              </a:solidFill>
            </a:endParaRPr>
          </a:p>
        </p:txBody>
      </p:sp>
      <p:sp>
        <p:nvSpPr>
          <p:cNvPr id="5" name="テキスト ボックス 4"/>
          <p:cNvSpPr txBox="1"/>
          <p:nvPr/>
        </p:nvSpPr>
        <p:spPr>
          <a:xfrm>
            <a:off x="231475"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sp>
        <p:nvSpPr>
          <p:cNvPr id="7" name="テキスト ボックス 6"/>
          <p:cNvSpPr txBox="1"/>
          <p:nvPr/>
        </p:nvSpPr>
        <p:spPr>
          <a:xfrm>
            <a:off x="4827494" y="2194897"/>
            <a:ext cx="4061012" cy="3231654"/>
          </a:xfrm>
          <a:prstGeom prst="rect">
            <a:avLst/>
          </a:prstGeom>
          <a:noFill/>
        </p:spPr>
        <p:txBody>
          <a:bodyPr wrap="square" rtlCol="0">
            <a:spAutoFit/>
          </a:bodyPr>
          <a:lstStyle/>
          <a:p>
            <a:r>
              <a:rPr kumimoji="1" lang="en-US" altLang="ja-JP" sz="2400" b="1" dirty="0" smtClean="0">
                <a:solidFill>
                  <a:schemeClr val="bg2"/>
                </a:solidFill>
                <a:effectLst>
                  <a:outerShdw blurRad="38100" dist="38100" dir="2700000" algn="tl">
                    <a:srgbClr val="000000">
                      <a:alpha val="43137"/>
                    </a:srgbClr>
                  </a:outerShdw>
                </a:effectLst>
              </a:rPr>
              <a:t>THE</a:t>
            </a:r>
            <a:r>
              <a:rPr kumimoji="1" lang="ja-JP" altLang="en-US" sz="2400" b="1" dirty="0">
                <a:solidFill>
                  <a:schemeClr val="bg2"/>
                </a:solidFill>
                <a:effectLst>
                  <a:outerShdw blurRad="38100" dist="38100" dir="2700000" algn="tl">
                    <a:srgbClr val="000000">
                      <a:alpha val="43137"/>
                    </a:srgbClr>
                  </a:outerShdw>
                </a:effectLst>
              </a:rPr>
              <a:t> </a:t>
            </a:r>
            <a:r>
              <a:rPr kumimoji="1" lang="en-US" altLang="ja-JP" sz="2400" b="1" dirty="0" smtClean="0">
                <a:solidFill>
                  <a:schemeClr val="bg2"/>
                </a:solidFill>
                <a:effectLst>
                  <a:outerShdw blurRad="38100" dist="38100" dir="2700000" algn="tl">
                    <a:srgbClr val="000000">
                      <a:alpha val="43137"/>
                    </a:srgbClr>
                  </a:outerShdw>
                </a:effectLst>
              </a:rPr>
              <a:t>FURROW</a:t>
            </a:r>
          </a:p>
          <a:p>
            <a:r>
              <a:rPr kumimoji="1" lang="en-US" altLang="ja-JP" dirty="0" smtClean="0">
                <a:solidFill>
                  <a:schemeClr val="bg2"/>
                </a:solidFill>
              </a:rPr>
              <a:t>Deere </a:t>
            </a:r>
            <a:r>
              <a:rPr kumimoji="1" lang="en-US" altLang="ja-JP" dirty="0">
                <a:solidFill>
                  <a:schemeClr val="bg2"/>
                </a:solidFill>
              </a:rPr>
              <a:t>&amp; </a:t>
            </a:r>
            <a:r>
              <a:rPr kumimoji="1" lang="en-US" altLang="ja-JP" dirty="0" smtClean="0">
                <a:solidFill>
                  <a:schemeClr val="bg2"/>
                </a:solidFill>
              </a:rPr>
              <a:t>Company</a:t>
            </a:r>
          </a:p>
          <a:p>
            <a:r>
              <a:rPr kumimoji="1" lang="en-US" altLang="ja-JP" dirty="0" smtClean="0">
                <a:solidFill>
                  <a:schemeClr val="bg2"/>
                </a:solidFill>
              </a:rPr>
              <a:t>1895</a:t>
            </a:r>
            <a:r>
              <a:rPr kumimoji="1" lang="ja-JP" altLang="en-US" dirty="0" smtClean="0">
                <a:solidFill>
                  <a:schemeClr val="bg2"/>
                </a:solidFill>
              </a:rPr>
              <a:t>年創刊</a:t>
            </a:r>
            <a:endParaRPr kumimoji="1" lang="en-US" altLang="ja-JP" dirty="0" smtClean="0">
              <a:solidFill>
                <a:schemeClr val="bg2"/>
              </a:solidFill>
            </a:endParaRPr>
          </a:p>
          <a:p>
            <a:r>
              <a:rPr kumimoji="1" lang="ja-JP" altLang="en-US" dirty="0" smtClean="0">
                <a:solidFill>
                  <a:schemeClr val="bg2"/>
                </a:solidFill>
              </a:rPr>
              <a:t>世界で最も有名といわれる農機具メーカーの雑誌。</a:t>
            </a:r>
            <a:endParaRPr kumimoji="1" lang="en-US" altLang="ja-JP" dirty="0" smtClean="0">
              <a:solidFill>
                <a:schemeClr val="bg2"/>
              </a:solidFill>
            </a:endParaRPr>
          </a:p>
          <a:p>
            <a:r>
              <a:rPr kumimoji="1" lang="ja-JP" altLang="en-US" dirty="0" smtClean="0">
                <a:solidFill>
                  <a:schemeClr val="bg2"/>
                </a:solidFill>
              </a:rPr>
              <a:t>直接的には「ジョンディア」ブランドの農機具を売るためには利用せず、</a:t>
            </a:r>
            <a:endParaRPr kumimoji="1" lang="en-US" altLang="ja-JP" dirty="0" smtClean="0">
              <a:solidFill>
                <a:schemeClr val="bg2"/>
              </a:solidFill>
            </a:endParaRPr>
          </a:p>
          <a:p>
            <a:r>
              <a:rPr lang="ja-JP" altLang="en-US" dirty="0">
                <a:solidFill>
                  <a:schemeClr val="bg2"/>
                </a:solidFill>
              </a:rPr>
              <a:t>農民たちに新しいテクノロジーに関する知識を授け、彼らがどうすれば事業主として、農民として成功できるかを教える媒体とした。</a:t>
            </a:r>
            <a:endParaRPr kumimoji="1" lang="en-US" altLang="ja-JP" dirty="0" smtClean="0">
              <a:solidFill>
                <a:schemeClr val="bg2"/>
              </a:solidFill>
            </a:endParaRPr>
          </a:p>
        </p:txBody>
      </p:sp>
      <p:pic>
        <p:nvPicPr>
          <p:cNvPr id="1026" name="Picture 2"/>
          <p:cNvPicPr>
            <a:picLocks noChangeAspect="1" noChangeArrowheads="1"/>
          </p:cNvPicPr>
          <p:nvPr/>
        </p:nvPicPr>
        <p:blipFill>
          <a:blip r:embed="rId3"/>
          <a:srcRect/>
          <a:stretch>
            <a:fillRect/>
          </a:stretch>
        </p:blipFill>
        <p:spPr bwMode="auto">
          <a:xfrm>
            <a:off x="375385" y="2517941"/>
            <a:ext cx="4162425" cy="2695575"/>
          </a:xfrm>
          <a:prstGeom prst="rect">
            <a:avLst/>
          </a:prstGeom>
          <a:noFill/>
          <a:ln w="9525">
            <a:noFill/>
            <a:miter lim="800000"/>
            <a:headEnd/>
            <a:tailEnd/>
          </a:ln>
        </p:spPr>
      </p:pic>
    </p:spTree>
    <p:extLst>
      <p:ext uri="{BB962C8B-B14F-4D97-AF65-F5344CB8AC3E}">
        <p14:creationId xmlns:p14="http://schemas.microsoft.com/office/powerpoint/2010/main" xmlns="" val="4005383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コンテンツ プレースホルダー 5"/>
          <p:cNvPicPr>
            <a:picLocks noGrp="1" noChangeAspect="1"/>
          </p:cNvPicPr>
          <p:nvPr>
            <p:ph idx="1"/>
          </p:nvPr>
        </p:nvPicPr>
        <p:blipFill>
          <a:blip r:embed="rId3">
            <a:extLst>
              <a:ext uri="{28A0092B-C50C-407E-A947-70E740481C1C}">
                <a14:useLocalDpi xmlns:a14="http://schemas.microsoft.com/office/drawing/2010/main" xmlns="" val="0"/>
              </a:ext>
            </a:extLst>
          </a:blip>
          <a:stretch>
            <a:fillRect/>
          </a:stretch>
        </p:blipFill>
        <p:spPr>
          <a:xfrm>
            <a:off x="1708617" y="2721126"/>
            <a:ext cx="5410640" cy="3452283"/>
          </a:xfrm>
        </p:spPr>
      </p:pic>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5</a:t>
            </a:fld>
            <a:endParaRPr kumimoji="1" lang="ja-JP" altLang="en-US" dirty="0">
              <a:solidFill>
                <a:prstClr val="black">
                  <a:lumMod val="95000"/>
                </a:prstClr>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rgbClr val="0E5580"/>
                </a:solidFill>
              </a:rPr>
              <a:t>テーマの重要性</a:t>
            </a:r>
            <a:endParaRPr kumimoji="1" lang="en-US" altLang="ja-JP" dirty="0" smtClean="0">
              <a:solidFill>
                <a:srgbClr val="0E5580"/>
              </a:solidFill>
            </a:endParaRPr>
          </a:p>
        </p:txBody>
      </p:sp>
      <p:sp>
        <p:nvSpPr>
          <p:cNvPr id="8" name="コンテンツ プレースホルダー 2"/>
          <p:cNvSpPr txBox="1">
            <a:spLocks/>
          </p:cNvSpPr>
          <p:nvPr/>
        </p:nvSpPr>
        <p:spPr>
          <a:xfrm>
            <a:off x="258369" y="1311193"/>
            <a:ext cx="6860888" cy="753312"/>
          </a:xfrm>
          <a:prstGeom prst="rect">
            <a:avLst/>
          </a:prstGeom>
        </p:spPr>
        <p:txBody>
          <a:bodyPr vert="horz" lIns="91440" tIns="45720" rIns="91440" bIns="45720" rtlCol="0">
            <a:normAutofit fontScale="92500"/>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9pPr>
          </a:lstStyle>
          <a:p>
            <a:r>
              <a:rPr lang="ja-JP" altLang="en-US" dirty="0" smtClean="0">
                <a:solidFill>
                  <a:schemeClr val="bg2"/>
                </a:solidFill>
              </a:rPr>
              <a:t>現在</a:t>
            </a:r>
            <a:r>
              <a:rPr lang="ja-JP" altLang="en-US" dirty="0">
                <a:solidFill>
                  <a:schemeClr val="bg2"/>
                </a:solidFill>
              </a:rPr>
              <a:t>アメリカで</a:t>
            </a:r>
            <a:r>
              <a:rPr lang="ja-JP" altLang="en-US" dirty="0" smtClean="0">
                <a:solidFill>
                  <a:schemeClr val="bg2"/>
                </a:solidFill>
              </a:rPr>
              <a:t>は従業員数や会社の規模に関係なく多く</a:t>
            </a:r>
            <a:r>
              <a:rPr lang="ja-JP" altLang="en-US" dirty="0">
                <a:solidFill>
                  <a:schemeClr val="bg2"/>
                </a:solidFill>
              </a:rPr>
              <a:t>の企業</a:t>
            </a:r>
            <a:r>
              <a:rPr lang="ja-JP" altLang="en-US" dirty="0" smtClean="0">
                <a:solidFill>
                  <a:schemeClr val="bg2"/>
                </a:solidFill>
              </a:rPr>
              <a:t>がコンテンツマーケティング</a:t>
            </a:r>
            <a:r>
              <a:rPr lang="ja-JP" altLang="en-US" dirty="0">
                <a:solidFill>
                  <a:schemeClr val="bg2"/>
                </a:solidFill>
              </a:rPr>
              <a:t>に取り組んでいます。</a:t>
            </a:r>
          </a:p>
          <a:p>
            <a:endParaRPr lang="en-US" altLang="ja-JP" dirty="0" smtClean="0">
              <a:solidFill>
                <a:schemeClr val="bg2"/>
              </a:solidFill>
            </a:endParaRPr>
          </a:p>
          <a:p>
            <a:endParaRPr lang="en-US" altLang="ja-JP" dirty="0" smtClean="0">
              <a:solidFill>
                <a:schemeClr val="bg2"/>
              </a:solidFill>
            </a:endParaRPr>
          </a:p>
          <a:p>
            <a:pPr marL="0" indent="0">
              <a:buFont typeface="Wingdings 3" charset="2"/>
              <a:buNone/>
            </a:pPr>
            <a:endParaRPr lang="en-US" altLang="ja-JP" dirty="0" smtClean="0">
              <a:solidFill>
                <a:schemeClr val="bg2"/>
              </a:solidFill>
            </a:endParaRPr>
          </a:p>
          <a:p>
            <a:endParaRPr lang="en-US" altLang="ja-JP" dirty="0" smtClean="0">
              <a:solidFill>
                <a:schemeClr val="bg2"/>
              </a:solidFill>
            </a:endParaRPr>
          </a:p>
          <a:p>
            <a:endParaRPr lang="ja-JP" altLang="en-US" dirty="0" smtClean="0">
              <a:solidFill>
                <a:schemeClr val="bg2"/>
              </a:solidFill>
            </a:endParaRPr>
          </a:p>
          <a:p>
            <a:endParaRPr lang="en-US" altLang="ja-JP" dirty="0" smtClean="0">
              <a:solidFill>
                <a:schemeClr val="bg2"/>
              </a:solidFill>
            </a:endParaRPr>
          </a:p>
        </p:txBody>
      </p:sp>
    </p:spTree>
    <p:extLst>
      <p:ext uri="{BB962C8B-B14F-4D97-AF65-F5344CB8AC3E}">
        <p14:creationId xmlns:p14="http://schemas.microsoft.com/office/powerpoint/2010/main" xmlns="" val="23641304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6</a:t>
            </a:fld>
            <a:endParaRPr kumimoji="1" lang="ja-JP" altLang="en-US" dirty="0">
              <a:solidFill>
                <a:prstClr val="black">
                  <a:lumMod val="95000"/>
                </a:prstClr>
              </a:solidFill>
            </a:endParaRPr>
          </a:p>
        </p:txBody>
      </p:sp>
      <p:pic>
        <p:nvPicPr>
          <p:cNvPr id="2" name="図 1"/>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898880" y="3377901"/>
            <a:ext cx="2328414" cy="3148788"/>
          </a:xfrm>
          <a:prstGeom prst="rect">
            <a:avLst/>
          </a:prstGeom>
        </p:spPr>
      </p:pic>
      <p:sp>
        <p:nvSpPr>
          <p:cNvPr id="5" name="テキスト ボックス 4"/>
          <p:cNvSpPr txBox="1"/>
          <p:nvPr/>
        </p:nvSpPr>
        <p:spPr>
          <a:xfrm>
            <a:off x="231475" y="111070"/>
            <a:ext cx="2232211" cy="369332"/>
          </a:xfrm>
          <a:prstGeom prst="rect">
            <a:avLst/>
          </a:prstGeom>
          <a:noFill/>
        </p:spPr>
        <p:txBody>
          <a:bodyPr wrap="square" rtlCol="0">
            <a:spAutoFit/>
          </a:bodyPr>
          <a:lstStyle/>
          <a:p>
            <a:r>
              <a:rPr kumimoji="1" lang="ja-JP" altLang="en-US" dirty="0" smtClean="0">
                <a:solidFill>
                  <a:srgbClr val="0E5580"/>
                </a:solidFill>
              </a:rPr>
              <a:t>テーマの重要性</a:t>
            </a:r>
            <a:endParaRPr kumimoji="1" lang="en-US" altLang="ja-JP" dirty="0" smtClean="0">
              <a:solidFill>
                <a:srgbClr val="0E5580"/>
              </a:solidFill>
            </a:endParaRPr>
          </a:p>
        </p:txBody>
      </p:sp>
      <p:sp>
        <p:nvSpPr>
          <p:cNvPr id="7" name="雲形吹き出し 6"/>
          <p:cNvSpPr/>
          <p:nvPr/>
        </p:nvSpPr>
        <p:spPr>
          <a:xfrm>
            <a:off x="3227294" y="1063422"/>
            <a:ext cx="4539137" cy="2400539"/>
          </a:xfrm>
          <a:prstGeom prst="cloudCallout">
            <a:avLst>
              <a:gd name="adj1" fmla="val -53026"/>
              <a:gd name="adj2" fmla="val 64271"/>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en-US" altLang="ja-JP" dirty="0" smtClean="0">
              <a:solidFill>
                <a:prstClr val="black"/>
              </a:solidFill>
            </a:endParaRPr>
          </a:p>
          <a:p>
            <a:pPr algn="ctr"/>
            <a:r>
              <a:rPr kumimoji="1" lang="ja-JP" altLang="en-US" dirty="0" smtClean="0">
                <a:solidFill>
                  <a:schemeClr val="bg2"/>
                </a:solidFill>
              </a:rPr>
              <a:t>では</a:t>
            </a:r>
            <a:r>
              <a:rPr kumimoji="1" lang="ja-JP" altLang="en-US" dirty="0">
                <a:solidFill>
                  <a:schemeClr val="bg2"/>
                </a:solidFill>
              </a:rPr>
              <a:t>なぜ、近年、日本</a:t>
            </a:r>
            <a:r>
              <a:rPr kumimoji="1" lang="ja-JP" altLang="en-US" dirty="0" smtClean="0">
                <a:solidFill>
                  <a:schemeClr val="bg2"/>
                </a:solidFill>
              </a:rPr>
              <a:t>で</a:t>
            </a:r>
            <a:endParaRPr kumimoji="1" lang="en-US" altLang="ja-JP" dirty="0" smtClean="0">
              <a:solidFill>
                <a:schemeClr val="bg2"/>
              </a:solidFill>
            </a:endParaRPr>
          </a:p>
          <a:p>
            <a:pPr algn="ctr"/>
            <a:r>
              <a:rPr kumimoji="1" lang="ja-JP" altLang="en-US" dirty="0" smtClean="0">
                <a:solidFill>
                  <a:schemeClr val="bg2"/>
                </a:solidFill>
              </a:rPr>
              <a:t>コンテンツマーケティング</a:t>
            </a:r>
            <a:r>
              <a:rPr kumimoji="1" lang="ja-JP" altLang="en-US" dirty="0">
                <a:solidFill>
                  <a:schemeClr val="bg2"/>
                </a:solidFill>
              </a:rPr>
              <a:t>が注目されるようになったのか</a:t>
            </a:r>
            <a:r>
              <a:rPr kumimoji="1" lang="en-US" altLang="ja-JP" dirty="0">
                <a:solidFill>
                  <a:schemeClr val="bg2"/>
                </a:solidFill>
              </a:rPr>
              <a:t>…</a:t>
            </a:r>
            <a:r>
              <a:rPr kumimoji="1" lang="ja-JP" altLang="en-US" dirty="0">
                <a:solidFill>
                  <a:schemeClr val="bg2"/>
                </a:solidFill>
              </a:rPr>
              <a:t>？</a:t>
            </a:r>
          </a:p>
          <a:p>
            <a:pPr algn="ctr"/>
            <a:endParaRPr kumimoji="1" lang="ja-JP" altLang="en-US" dirty="0">
              <a:solidFill>
                <a:prstClr val="black"/>
              </a:solidFill>
            </a:endParaRPr>
          </a:p>
        </p:txBody>
      </p:sp>
    </p:spTree>
    <p:extLst>
      <p:ext uri="{BB962C8B-B14F-4D97-AF65-F5344CB8AC3E}">
        <p14:creationId xmlns:p14="http://schemas.microsoft.com/office/powerpoint/2010/main" xmlns="" val="674492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58369" y="480402"/>
            <a:ext cx="6860888" cy="6159884"/>
          </a:xfrm>
        </p:spPr>
        <p:txBody>
          <a:bodyPr/>
          <a:lstStyle/>
          <a:p>
            <a:r>
              <a:rPr lang="ja-JP" altLang="en-US" dirty="0">
                <a:solidFill>
                  <a:schemeClr val="bg2"/>
                </a:solidFill>
              </a:rPr>
              <a:t>今</a:t>
            </a:r>
            <a:r>
              <a:rPr lang="ja-JP" altLang="en-US" dirty="0" smtClean="0">
                <a:solidFill>
                  <a:schemeClr val="bg2"/>
                </a:solidFill>
              </a:rPr>
              <a:t>までは広告の効果が大きかった</a:t>
            </a:r>
            <a:endParaRPr lang="en-US" altLang="ja-JP" dirty="0">
              <a:solidFill>
                <a:schemeClr val="bg2"/>
              </a:solidFill>
            </a:endParaRPr>
          </a:p>
          <a:p>
            <a:endParaRPr lang="en-US" altLang="ja-JP" dirty="0" smtClean="0">
              <a:solidFill>
                <a:schemeClr val="bg2"/>
              </a:solidFill>
            </a:endParaRPr>
          </a:p>
          <a:p>
            <a:endParaRPr lang="en-US" altLang="ja-JP" dirty="0">
              <a:solidFill>
                <a:schemeClr val="bg2"/>
              </a:solidFill>
            </a:endParaRPr>
          </a:p>
          <a:p>
            <a:pPr marL="0" indent="0">
              <a:buNone/>
            </a:pPr>
            <a:endParaRPr lang="en-US" altLang="ja-JP" dirty="0">
              <a:solidFill>
                <a:schemeClr val="bg2"/>
              </a:solidFill>
            </a:endParaRPr>
          </a:p>
          <a:p>
            <a:endParaRPr lang="en-US" altLang="ja-JP" dirty="0" smtClean="0">
              <a:solidFill>
                <a:schemeClr val="bg2"/>
              </a:solidFill>
            </a:endParaRPr>
          </a:p>
          <a:p>
            <a:endParaRPr lang="ja-JP" altLang="en-US" dirty="0" smtClean="0">
              <a:solidFill>
                <a:schemeClr val="bg2"/>
              </a:solidFill>
            </a:endParaRPr>
          </a:p>
          <a:p>
            <a:r>
              <a:rPr lang="ja-JP" altLang="en-US" dirty="0" smtClean="0">
                <a:solidFill>
                  <a:schemeClr val="bg2"/>
                </a:solidFill>
              </a:rPr>
              <a:t>スマートフォンが普及した</a:t>
            </a:r>
            <a:endParaRPr lang="en-US" altLang="ja-JP" dirty="0" smtClean="0">
              <a:solidFill>
                <a:schemeClr val="bg2"/>
              </a:solidFill>
            </a:endParaRPr>
          </a:p>
          <a:p>
            <a:endParaRPr lang="en-US" altLang="ja-JP" dirty="0" smtClean="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7</a:t>
            </a:fld>
            <a:endParaRPr kumimoji="1" lang="ja-JP" altLang="en-US" dirty="0">
              <a:solidFill>
                <a:prstClr val="black">
                  <a:lumMod val="95000"/>
                </a:prstClr>
              </a:solidFill>
            </a:endParaRPr>
          </a:p>
        </p:txBody>
      </p:sp>
      <p:sp>
        <p:nvSpPr>
          <p:cNvPr id="6" name="テキスト ボックス 5"/>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rgbClr val="0E5580"/>
                </a:solidFill>
              </a:rPr>
              <a:t>テーマの重要性</a:t>
            </a:r>
            <a:endParaRPr kumimoji="1" lang="en-US" altLang="ja-JP" dirty="0" smtClean="0">
              <a:solidFill>
                <a:srgbClr val="0E5580"/>
              </a:solidFill>
            </a:endParaRPr>
          </a:p>
        </p:txBody>
      </p:sp>
      <p:pic>
        <p:nvPicPr>
          <p:cNvPr id="9" name="図 8" descr="画面の領域"/>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258369" y="3538992"/>
            <a:ext cx="2870346" cy="3101294"/>
          </a:xfrm>
          <a:prstGeom prst="rect">
            <a:avLst/>
          </a:prstGeom>
        </p:spPr>
      </p:pic>
      <p:pic>
        <p:nvPicPr>
          <p:cNvPr id="2" name="図 1"/>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34258" y="996859"/>
            <a:ext cx="2118568" cy="2025675"/>
          </a:xfrm>
          <a:prstGeom prst="rect">
            <a:avLst/>
          </a:prstGeom>
        </p:spPr>
      </p:pic>
      <p:sp>
        <p:nvSpPr>
          <p:cNvPr id="8" name="円形吹き出し 7"/>
          <p:cNvSpPr/>
          <p:nvPr/>
        </p:nvSpPr>
        <p:spPr>
          <a:xfrm>
            <a:off x="3205779" y="885444"/>
            <a:ext cx="3818965" cy="1645921"/>
          </a:xfrm>
          <a:prstGeom prst="wedgeEllipseCallout">
            <a:avLst>
              <a:gd name="adj1" fmla="val -66701"/>
              <a:gd name="adj2" fmla="val 31157"/>
            </a:avLst>
          </a:prstGeom>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dirty="0" smtClean="0">
                <a:solidFill>
                  <a:schemeClr val="bg2"/>
                </a:solidFill>
              </a:rPr>
              <a:t>ネットが普及するまではテレビやラジオ、新聞</a:t>
            </a:r>
            <a:endParaRPr kumimoji="1" lang="en-US" altLang="ja-JP" dirty="0" smtClean="0">
              <a:solidFill>
                <a:schemeClr val="bg2"/>
              </a:solidFill>
            </a:endParaRPr>
          </a:p>
          <a:p>
            <a:pPr algn="ctr"/>
            <a:r>
              <a:rPr kumimoji="1" lang="ja-JP" altLang="en-US" dirty="0" smtClean="0">
                <a:solidFill>
                  <a:schemeClr val="bg2"/>
                </a:solidFill>
              </a:rPr>
              <a:t>などの広告が主流だった</a:t>
            </a:r>
            <a:endParaRPr kumimoji="1" lang="ja-JP" altLang="en-US" dirty="0">
              <a:solidFill>
                <a:schemeClr val="bg2"/>
              </a:solidFill>
            </a:endParaRPr>
          </a:p>
        </p:txBody>
      </p:sp>
      <p:pic>
        <p:nvPicPr>
          <p:cNvPr id="2050" name="Picture 2"/>
          <p:cNvPicPr>
            <a:picLocks noChangeAspect="1" noChangeArrowheads="1"/>
          </p:cNvPicPr>
          <p:nvPr/>
        </p:nvPicPr>
        <p:blipFill>
          <a:blip r:embed="rId5"/>
          <a:srcRect/>
          <a:stretch>
            <a:fillRect/>
          </a:stretch>
        </p:blipFill>
        <p:spPr bwMode="auto">
          <a:xfrm>
            <a:off x="3966381" y="3391967"/>
            <a:ext cx="2057400" cy="3076575"/>
          </a:xfrm>
          <a:prstGeom prst="rect">
            <a:avLst/>
          </a:prstGeom>
          <a:noFill/>
          <a:ln w="9525">
            <a:noFill/>
            <a:miter lim="800000"/>
            <a:headEnd/>
            <a:tailEnd/>
          </a:ln>
        </p:spPr>
      </p:pic>
    </p:spTree>
    <p:extLst>
      <p:ext uri="{BB962C8B-B14F-4D97-AF65-F5344CB8AC3E}">
        <p14:creationId xmlns:p14="http://schemas.microsoft.com/office/powerpoint/2010/main" xmlns="" val="12468344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 name="雲形吹き出し 10"/>
          <p:cNvSpPr/>
          <p:nvPr/>
        </p:nvSpPr>
        <p:spPr>
          <a:xfrm>
            <a:off x="494851" y="4582758"/>
            <a:ext cx="1927690" cy="1301675"/>
          </a:xfrm>
          <a:prstGeom prst="cloudCallout">
            <a:avLst>
              <a:gd name="adj1" fmla="val 58411"/>
              <a:gd name="adj2" fmla="val 44808"/>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prstClr val="black"/>
              </a:solidFill>
            </a:endParaRPr>
          </a:p>
        </p:txBody>
      </p:sp>
      <p:sp>
        <p:nvSpPr>
          <p:cNvPr id="10" name="雲形吹き出し 9"/>
          <p:cNvSpPr/>
          <p:nvPr/>
        </p:nvSpPr>
        <p:spPr>
          <a:xfrm>
            <a:off x="4796154" y="4404707"/>
            <a:ext cx="2743200" cy="1032733"/>
          </a:xfrm>
          <a:prstGeom prst="cloudCallout">
            <a:avLst>
              <a:gd name="adj1" fmla="val -51813"/>
              <a:gd name="adj2" fmla="val 87500"/>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solidFill>
                <a:prstClr val="black"/>
              </a:solidFill>
            </a:endParaRPr>
          </a:p>
        </p:txBody>
      </p:sp>
      <p:sp>
        <p:nvSpPr>
          <p:cNvPr id="3" name="コンテンツ プレースホルダー 2"/>
          <p:cNvSpPr>
            <a:spLocks noGrp="1"/>
          </p:cNvSpPr>
          <p:nvPr>
            <p:ph idx="1"/>
          </p:nvPr>
        </p:nvSpPr>
        <p:spPr>
          <a:xfrm>
            <a:off x="258369" y="480402"/>
            <a:ext cx="7280985" cy="6377598"/>
          </a:xfrm>
        </p:spPr>
        <p:txBody>
          <a:bodyPr/>
          <a:lstStyle/>
          <a:p>
            <a:r>
              <a:rPr lang="ja-JP" altLang="en-US" dirty="0">
                <a:solidFill>
                  <a:schemeClr val="bg2"/>
                </a:solidFill>
              </a:rPr>
              <a:t>人々が接触する情報が膨大な量になり、広告の効果が落ちてきて</a:t>
            </a:r>
            <a:r>
              <a:rPr lang="ja-JP" altLang="en-US" dirty="0" smtClean="0">
                <a:solidFill>
                  <a:schemeClr val="bg2"/>
                </a:solidFill>
              </a:rPr>
              <a:t>いる</a:t>
            </a:r>
            <a:endParaRPr lang="en-US" altLang="ja-JP" dirty="0" smtClean="0">
              <a:solidFill>
                <a:schemeClr val="bg2"/>
              </a:solidFill>
            </a:endParaRPr>
          </a:p>
          <a:p>
            <a:endParaRPr lang="en-US" altLang="ja-JP" dirty="0">
              <a:solidFill>
                <a:schemeClr val="bg2"/>
              </a:solidFill>
            </a:endParaRPr>
          </a:p>
          <a:p>
            <a:endParaRPr lang="en-US" altLang="ja-JP" dirty="0" smtClean="0">
              <a:solidFill>
                <a:schemeClr val="bg2"/>
              </a:solidFill>
            </a:endParaRPr>
          </a:p>
          <a:p>
            <a:endParaRPr lang="en-US" altLang="ja-JP" dirty="0">
              <a:solidFill>
                <a:schemeClr val="bg2"/>
              </a:solidFill>
            </a:endParaRPr>
          </a:p>
          <a:p>
            <a:endParaRPr lang="en-US" altLang="ja-JP" dirty="0" smtClean="0">
              <a:solidFill>
                <a:schemeClr val="bg2"/>
              </a:solidFill>
            </a:endParaRPr>
          </a:p>
          <a:p>
            <a:endParaRPr lang="en-US" altLang="ja-JP" dirty="0">
              <a:solidFill>
                <a:schemeClr val="bg2"/>
              </a:solidFill>
            </a:endParaRPr>
          </a:p>
          <a:p>
            <a:r>
              <a:rPr lang="ja-JP" altLang="en-US" dirty="0" smtClean="0">
                <a:solidFill>
                  <a:schemeClr val="bg2"/>
                </a:solidFill>
              </a:rPr>
              <a:t>消費者</a:t>
            </a:r>
            <a:r>
              <a:rPr lang="ja-JP" altLang="en-US" dirty="0">
                <a:solidFill>
                  <a:schemeClr val="bg2"/>
                </a:solidFill>
              </a:rPr>
              <a:t>のほとんどが</a:t>
            </a:r>
            <a:r>
              <a:rPr lang="ja-JP" altLang="en-US" dirty="0" smtClean="0">
                <a:solidFill>
                  <a:schemeClr val="bg2"/>
                </a:solidFill>
              </a:rPr>
              <a:t>スマートフォンを</a:t>
            </a:r>
            <a:r>
              <a:rPr lang="ja-JP" altLang="en-US" dirty="0">
                <a:solidFill>
                  <a:schemeClr val="bg2"/>
                </a:solidFill>
              </a:rPr>
              <a:t>持ち、検索エンジンやソーシャルメディアを活用して、能動的に情報収集をするようになった</a:t>
            </a:r>
            <a:endParaRPr lang="en-US" altLang="ja-JP" dirty="0">
              <a:solidFill>
                <a:schemeClr val="bg2"/>
              </a:solidFill>
            </a:endParaRPr>
          </a:p>
          <a:p>
            <a:endParaRPr lang="en-US" altLang="ja-JP" dirty="0">
              <a:solidFill>
                <a:schemeClr val="bg2"/>
              </a:solidFill>
            </a:endParaRPr>
          </a:p>
        </p:txBody>
      </p:sp>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prstClr val="black">
                    <a:lumMod val="95000"/>
                  </a:prstClr>
                </a:solidFill>
              </a:rPr>
              <a:pPr/>
              <a:t>8</a:t>
            </a:fld>
            <a:endParaRPr kumimoji="1" lang="ja-JP" altLang="en-US" dirty="0">
              <a:solidFill>
                <a:prstClr val="black">
                  <a:lumMod val="95000"/>
                </a:prstClr>
              </a:solidFill>
            </a:endParaRPr>
          </a:p>
        </p:txBody>
      </p:sp>
      <p:sp>
        <p:nvSpPr>
          <p:cNvPr id="5" name="テキスト ボックス 4"/>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rgbClr val="0E5580"/>
                </a:solidFill>
              </a:rPr>
              <a:t>テーマの重要性</a:t>
            </a:r>
            <a:endParaRPr kumimoji="1" lang="en-US" altLang="ja-JP" dirty="0" smtClean="0">
              <a:solidFill>
                <a:srgbClr val="0E5580"/>
              </a:solidFill>
            </a:endParaRPr>
          </a:p>
        </p:txBody>
      </p:sp>
      <p:pic>
        <p:nvPicPr>
          <p:cNvPr id="13" name="図 12"/>
          <p:cNvPicPr>
            <a:picLocks noChangeAspect="1"/>
          </p:cNvPicPr>
          <p:nvPr/>
        </p:nvPicPr>
        <p:blipFill rotWithShape="1">
          <a:blip r:embed="rId3">
            <a:extLst>
              <a:ext uri="{28A0092B-C50C-407E-A947-70E740481C1C}">
                <a14:useLocalDpi xmlns:a14="http://schemas.microsoft.com/office/drawing/2010/main" xmlns="" val="0"/>
              </a:ext>
            </a:extLst>
          </a:blip>
          <a:srcRect l="5467" t="27059" r="5405" b="15294"/>
          <a:stretch/>
        </p:blipFill>
        <p:spPr>
          <a:xfrm>
            <a:off x="818615" y="5007684"/>
            <a:ext cx="1280160" cy="527125"/>
          </a:xfrm>
          <a:prstGeom prst="rect">
            <a:avLst/>
          </a:prstGeom>
        </p:spPr>
      </p:pic>
      <p:pic>
        <p:nvPicPr>
          <p:cNvPr id="14" name="図 1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5199198" y="4678438"/>
            <a:ext cx="1937112" cy="501370"/>
          </a:xfrm>
          <a:prstGeom prst="rect">
            <a:avLst/>
          </a:prstGeom>
        </p:spPr>
      </p:pic>
      <p:pic>
        <p:nvPicPr>
          <p:cNvPr id="2" name="図 1"/>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1173053" y="1233315"/>
            <a:ext cx="4668350" cy="1807710"/>
          </a:xfrm>
          <a:prstGeom prst="rect">
            <a:avLst/>
          </a:prstGeom>
        </p:spPr>
      </p:pic>
      <p:pic>
        <p:nvPicPr>
          <p:cNvPr id="8" name="図 7"/>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829576" y="4379990"/>
            <a:ext cx="1559543" cy="2081776"/>
          </a:xfrm>
          <a:prstGeom prst="rect">
            <a:avLst/>
          </a:prstGeom>
        </p:spPr>
      </p:pic>
    </p:spTree>
    <p:extLst>
      <p:ext uri="{BB962C8B-B14F-4D97-AF65-F5344CB8AC3E}">
        <p14:creationId xmlns:p14="http://schemas.microsoft.com/office/powerpoint/2010/main" xmlns="" val="7643473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fld id="{77E558B6-AA6F-4960-8CC8-5FB284107E12}" type="slidenum">
              <a:rPr kumimoji="1" lang="ja-JP" altLang="en-US" smtClean="0">
                <a:solidFill>
                  <a:schemeClr val="bg1">
                    <a:lumMod val="95000"/>
                  </a:schemeClr>
                </a:solidFill>
              </a:rPr>
              <a:pPr/>
              <a:t>9</a:t>
            </a:fld>
            <a:endParaRPr kumimoji="1" lang="ja-JP" altLang="en-US" dirty="0">
              <a:solidFill>
                <a:schemeClr val="bg1">
                  <a:lumMod val="95000"/>
                </a:schemeClr>
              </a:solidFill>
            </a:endParaRPr>
          </a:p>
        </p:txBody>
      </p:sp>
      <p:sp>
        <p:nvSpPr>
          <p:cNvPr id="5" name="コンテンツ プレースホルダー 2"/>
          <p:cNvSpPr txBox="1">
            <a:spLocks/>
          </p:cNvSpPr>
          <p:nvPr/>
        </p:nvSpPr>
        <p:spPr>
          <a:xfrm>
            <a:off x="627278" y="611723"/>
            <a:ext cx="6711654" cy="903399"/>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400" b="0" i="0" kern="1200">
                <a:solidFill>
                  <a:schemeClr val="tx1"/>
                </a:solidFill>
                <a:latin typeface="+mj-lt"/>
                <a:ea typeface="+mj-ea"/>
                <a:cs typeface="+mj-cs"/>
              </a:defRPr>
            </a:lvl9pPr>
          </a:lstStyle>
          <a:p>
            <a:r>
              <a:rPr lang="en-US" altLang="ja-JP" dirty="0" smtClean="0">
                <a:solidFill>
                  <a:schemeClr val="bg2"/>
                </a:solidFill>
              </a:rPr>
              <a:t>2012</a:t>
            </a:r>
            <a:r>
              <a:rPr lang="ja-JP" altLang="en-US" dirty="0" smtClean="0">
                <a:solidFill>
                  <a:schemeClr val="bg2"/>
                </a:solidFill>
              </a:rPr>
              <a:t>年頃から日本でも注目され始め、</a:t>
            </a:r>
            <a:r>
              <a:rPr lang="en-US" altLang="ja-JP" dirty="0" smtClean="0">
                <a:solidFill>
                  <a:schemeClr val="bg2"/>
                </a:solidFill>
              </a:rPr>
              <a:t>google</a:t>
            </a:r>
            <a:r>
              <a:rPr lang="ja-JP" altLang="en-US" dirty="0" smtClean="0">
                <a:solidFill>
                  <a:schemeClr val="bg2"/>
                </a:solidFill>
              </a:rPr>
              <a:t>や</a:t>
            </a:r>
            <a:r>
              <a:rPr lang="en-US" altLang="ja-JP" dirty="0" smtClean="0">
                <a:solidFill>
                  <a:schemeClr val="bg2"/>
                </a:solidFill>
              </a:rPr>
              <a:t>yahoo</a:t>
            </a:r>
            <a:r>
              <a:rPr lang="ja-JP" altLang="en-US" dirty="0" smtClean="0">
                <a:solidFill>
                  <a:schemeClr val="bg2"/>
                </a:solidFill>
              </a:rPr>
              <a:t>で検索数が徐々に伸びてきた。</a:t>
            </a:r>
            <a:endParaRPr lang="en-US" altLang="ja-JP" dirty="0" smtClean="0">
              <a:solidFill>
                <a:schemeClr val="bg2"/>
              </a:solidFill>
            </a:endParaRPr>
          </a:p>
        </p:txBody>
      </p:sp>
      <p:sp>
        <p:nvSpPr>
          <p:cNvPr id="8" name="テキスト ボックス 7"/>
          <p:cNvSpPr txBox="1"/>
          <p:nvPr/>
        </p:nvSpPr>
        <p:spPr>
          <a:xfrm>
            <a:off x="5056094" y="5981406"/>
            <a:ext cx="3845859" cy="369332"/>
          </a:xfrm>
          <a:prstGeom prst="rect">
            <a:avLst/>
          </a:prstGeom>
          <a:noFill/>
        </p:spPr>
        <p:txBody>
          <a:bodyPr wrap="square" rtlCol="0">
            <a:spAutoFit/>
          </a:bodyPr>
          <a:lstStyle/>
          <a:p>
            <a:r>
              <a:rPr kumimoji="1" lang="ja-JP" altLang="en-US" dirty="0" smtClean="0">
                <a:solidFill>
                  <a:schemeClr val="bg2"/>
                </a:solidFill>
              </a:rPr>
              <a:t>グーグルトレンドより引用</a:t>
            </a:r>
            <a:endParaRPr kumimoji="1" lang="ja-JP" altLang="en-US" dirty="0">
              <a:solidFill>
                <a:schemeClr val="bg2"/>
              </a:solidFill>
            </a:endParaRPr>
          </a:p>
        </p:txBody>
      </p:sp>
      <p:sp>
        <p:nvSpPr>
          <p:cNvPr id="9" name="テキスト ボックス 8"/>
          <p:cNvSpPr txBox="1"/>
          <p:nvPr/>
        </p:nvSpPr>
        <p:spPr>
          <a:xfrm>
            <a:off x="258369" y="111070"/>
            <a:ext cx="2232211" cy="369332"/>
          </a:xfrm>
          <a:prstGeom prst="rect">
            <a:avLst/>
          </a:prstGeom>
          <a:noFill/>
        </p:spPr>
        <p:txBody>
          <a:bodyPr wrap="square" rtlCol="0">
            <a:spAutoFit/>
          </a:bodyPr>
          <a:lstStyle/>
          <a:p>
            <a:r>
              <a:rPr kumimoji="1" lang="ja-JP" altLang="en-US" dirty="0" smtClean="0">
                <a:solidFill>
                  <a:schemeClr val="bg2"/>
                </a:solidFill>
              </a:rPr>
              <a:t>テーマの重要性</a:t>
            </a:r>
            <a:endParaRPr kumimoji="1" lang="en-US" altLang="ja-JP" dirty="0" smtClean="0">
              <a:solidFill>
                <a:schemeClr val="bg2"/>
              </a:solidFill>
            </a:endParaRPr>
          </a:p>
        </p:txBody>
      </p:sp>
      <p:pic>
        <p:nvPicPr>
          <p:cNvPr id="3074" name="Picture 2"/>
          <p:cNvPicPr>
            <a:picLocks noChangeAspect="1" noChangeArrowheads="1"/>
          </p:cNvPicPr>
          <p:nvPr/>
        </p:nvPicPr>
        <p:blipFill>
          <a:blip r:embed="rId3"/>
          <a:srcRect/>
          <a:stretch>
            <a:fillRect/>
          </a:stretch>
        </p:blipFill>
        <p:spPr bwMode="auto">
          <a:xfrm>
            <a:off x="785813" y="1347081"/>
            <a:ext cx="7572375" cy="4600575"/>
          </a:xfrm>
          <a:prstGeom prst="rect">
            <a:avLst/>
          </a:prstGeom>
          <a:noFill/>
          <a:ln w="9525">
            <a:noFill/>
            <a:miter lim="800000"/>
            <a:headEnd/>
            <a:tailEnd/>
          </a:ln>
        </p:spPr>
      </p:pic>
    </p:spTree>
    <p:extLst>
      <p:ext uri="{BB962C8B-B14F-4D97-AF65-F5344CB8AC3E}">
        <p14:creationId xmlns:p14="http://schemas.microsoft.com/office/powerpoint/2010/main" xmlns="" val="112610548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イオン">
  <a:themeElements>
    <a:clrScheme name="イオン">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イオン">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イオン">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BACC050B-8757-4460-95D8-E37B46A6B421}"/>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1164</TotalTime>
  <Words>1627</Words>
  <Application>Microsoft Office PowerPoint</Application>
  <PresentationFormat>画面に合わせる (4:3)</PresentationFormat>
  <Paragraphs>291</Paragraphs>
  <Slides>36</Slides>
  <Notes>22</Notes>
  <HiddenSlides>0</HiddenSlides>
  <MMClips>0</MMClips>
  <ScaleCrop>false</ScaleCrop>
  <HeadingPairs>
    <vt:vector size="4" baseType="variant">
      <vt:variant>
        <vt:lpstr>テーマ</vt:lpstr>
      </vt:variant>
      <vt:variant>
        <vt:i4>1</vt:i4>
      </vt:variant>
      <vt:variant>
        <vt:lpstr>スライド タイトル</vt:lpstr>
      </vt:variant>
      <vt:variant>
        <vt:i4>36</vt:i4>
      </vt:variant>
    </vt:vector>
  </HeadingPairs>
  <TitlesOfParts>
    <vt:vector size="37" baseType="lpstr">
      <vt:lpstr>イオン</vt:lpstr>
      <vt:lpstr>コンテンツマーケティングの現状と課題</vt:lpstr>
      <vt:lpstr>Agenda</vt:lpstr>
      <vt:lpstr>コンテンツマーケティングとは・・・？</vt:lpstr>
      <vt:lpstr>コンテンツマーケティングの起源</vt:lpstr>
      <vt:lpstr>スライド 5</vt:lpstr>
      <vt:lpstr>スライド 6</vt:lpstr>
      <vt:lpstr>スライド 7</vt:lpstr>
      <vt:lpstr>スライド 8</vt:lpstr>
      <vt:lpstr>スライド 9</vt:lpstr>
      <vt:lpstr>スライド 10</vt:lpstr>
      <vt:lpstr>スライド 11</vt:lpstr>
      <vt:lpstr>スライド 12</vt:lpstr>
      <vt:lpstr>定義</vt:lpstr>
      <vt:lpstr>定義づけ</vt:lpstr>
      <vt:lpstr>Agenda</vt:lpstr>
      <vt:lpstr>先行研究で述べている結果</vt:lpstr>
      <vt:lpstr>コンテンツマーケティング研究の現状</vt:lpstr>
      <vt:lpstr>Agenda</vt:lpstr>
      <vt:lpstr>明らかにしたいこと</vt:lpstr>
      <vt:lpstr>Agenda</vt:lpstr>
      <vt:lpstr>スライド 21</vt:lpstr>
      <vt:lpstr>スライド 22</vt:lpstr>
      <vt:lpstr> </vt:lpstr>
      <vt:lpstr>スライド 24</vt:lpstr>
      <vt:lpstr>スライド 25</vt:lpstr>
      <vt:lpstr>スライド 26</vt:lpstr>
      <vt:lpstr>スライド 27</vt:lpstr>
      <vt:lpstr>スライド 28</vt:lpstr>
      <vt:lpstr>スライド 29</vt:lpstr>
      <vt:lpstr> </vt:lpstr>
      <vt:lpstr>仮説の方向性</vt:lpstr>
      <vt:lpstr>Agenda</vt:lpstr>
      <vt:lpstr>どのようなマーケティングに役立つのか</vt:lpstr>
      <vt:lpstr>今後の課題</vt:lpstr>
      <vt:lpstr>参考文献・URL</vt:lpstr>
      <vt:lpstr>スライド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佐藤亜紀</dc:creator>
  <cp:lastModifiedBy>Norio</cp:lastModifiedBy>
  <cp:revision>101</cp:revision>
  <dcterms:created xsi:type="dcterms:W3CDTF">2015-08-31T17:25:56Z</dcterms:created>
  <dcterms:modified xsi:type="dcterms:W3CDTF">2015-09-03T11:57:22Z</dcterms:modified>
</cp:coreProperties>
</file>